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2"/>
  </p:notesMasterIdLst>
  <p:handoutMasterIdLst>
    <p:handoutMasterId r:id="rId53"/>
  </p:handoutMasterIdLst>
  <p:sldIdLst>
    <p:sldId id="256" r:id="rId5"/>
    <p:sldId id="259" r:id="rId6"/>
    <p:sldId id="257" r:id="rId7"/>
    <p:sldId id="271" r:id="rId8"/>
    <p:sldId id="272" r:id="rId9"/>
    <p:sldId id="273" r:id="rId10"/>
    <p:sldId id="275" r:id="rId11"/>
    <p:sldId id="312" r:id="rId12"/>
    <p:sldId id="274" r:id="rId13"/>
    <p:sldId id="277" r:id="rId14"/>
    <p:sldId id="304" r:id="rId15"/>
    <p:sldId id="305" r:id="rId16"/>
    <p:sldId id="306" r:id="rId17"/>
    <p:sldId id="307" r:id="rId18"/>
    <p:sldId id="308" r:id="rId19"/>
    <p:sldId id="314" r:id="rId20"/>
    <p:sldId id="276" r:id="rId21"/>
    <p:sldId id="313" r:id="rId22"/>
    <p:sldId id="278" r:id="rId23"/>
    <p:sldId id="289" r:id="rId24"/>
    <p:sldId id="298" r:id="rId25"/>
    <p:sldId id="299" r:id="rId26"/>
    <p:sldId id="300" r:id="rId27"/>
    <p:sldId id="324" r:id="rId28"/>
    <p:sldId id="301" r:id="rId29"/>
    <p:sldId id="279" r:id="rId30"/>
    <p:sldId id="290" r:id="rId31"/>
    <p:sldId id="302" r:id="rId32"/>
    <p:sldId id="303" r:id="rId33"/>
    <p:sldId id="315" r:id="rId34"/>
    <p:sldId id="280" r:id="rId35"/>
    <p:sldId id="316" r:id="rId36"/>
    <p:sldId id="281" r:id="rId37"/>
    <p:sldId id="317" r:id="rId38"/>
    <p:sldId id="318" r:id="rId39"/>
    <p:sldId id="284" r:id="rId40"/>
    <p:sldId id="311" r:id="rId41"/>
    <p:sldId id="319" r:id="rId42"/>
    <p:sldId id="294" r:id="rId43"/>
    <p:sldId id="325" r:id="rId44"/>
    <p:sldId id="287" r:id="rId45"/>
    <p:sldId id="320" r:id="rId46"/>
    <p:sldId id="321" r:id="rId47"/>
    <p:sldId id="323" r:id="rId48"/>
    <p:sldId id="326" r:id="rId49"/>
    <p:sldId id="269" r:id="rId50"/>
    <p:sldId id="270" r:id="rId5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3"/>
    <p:restoredTop sz="96284" autoAdjust="0"/>
  </p:normalViewPr>
  <p:slideViewPr>
    <p:cSldViewPr snapToGrid="0">
      <p:cViewPr varScale="1">
        <p:scale>
          <a:sx n="78" d="100"/>
          <a:sy n="78" d="100"/>
        </p:scale>
        <p:origin x="552" y="77"/>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27F83C-D18D-422F-B668-E6E37511F517}" type="doc">
      <dgm:prSet loTypeId="urn:microsoft.com/office/officeart/2018/5/layout/CenteredIconLabelDescriptionList" loCatId="icon" qsTypeId="urn:microsoft.com/office/officeart/2005/8/quickstyle/simple1" qsCatId="simple" csTypeId="urn:microsoft.com/office/officeart/2018/5/colors/Iconchunking_neutralbg_accent0_3" csCatId="mainScheme" phldr="1"/>
      <dgm:spPr/>
      <dgm:t>
        <a:bodyPr/>
        <a:lstStyle/>
        <a:p>
          <a:endParaRPr lang="en-US"/>
        </a:p>
      </dgm:t>
    </dgm:pt>
    <dgm:pt modelId="{87382CFA-F9E4-4962-BBEC-7883FD8D3086}">
      <dgm:prSet/>
      <dgm:spPr/>
      <dgm:t>
        <a:bodyPr/>
        <a:lstStyle/>
        <a:p>
          <a:pPr>
            <a:defRPr b="1"/>
          </a:pPr>
          <a:r>
            <a:rPr lang="fr-FR"/>
            <a:t>Stanley Milgram (1933-1984) était professeur de psychologie sociale à l’université de Yale.</a:t>
          </a:r>
          <a:endParaRPr lang="en-US"/>
        </a:p>
      </dgm:t>
    </dgm:pt>
    <dgm:pt modelId="{83CE711B-04BF-4CC4-8A51-52660609E1D7}" type="parTrans" cxnId="{F3DAC9F1-95E8-4E00-BDD7-3A24118F53FC}">
      <dgm:prSet/>
      <dgm:spPr/>
      <dgm:t>
        <a:bodyPr/>
        <a:lstStyle/>
        <a:p>
          <a:endParaRPr lang="en-US"/>
        </a:p>
      </dgm:t>
    </dgm:pt>
    <dgm:pt modelId="{C4572FC2-F71D-4862-9E96-BD1D8E4D1739}" type="sibTrans" cxnId="{F3DAC9F1-95E8-4E00-BDD7-3A24118F53FC}">
      <dgm:prSet/>
      <dgm:spPr/>
      <dgm:t>
        <a:bodyPr/>
        <a:lstStyle/>
        <a:p>
          <a:endParaRPr lang="en-US"/>
        </a:p>
      </dgm:t>
    </dgm:pt>
    <dgm:pt modelId="{AFBA11D9-97D5-4F89-BC3E-59E6EFCFC4B1}">
      <dgm:prSet/>
      <dgm:spPr/>
      <dgm:t>
        <a:bodyPr/>
        <a:lstStyle/>
        <a:p>
          <a:pPr>
            <a:defRPr b="1"/>
          </a:pPr>
          <a:r>
            <a:rPr lang="fr-FR"/>
            <a:t>« L’expérience de Milgram » date du début des années 1960 (il y a eu dix-huit variantes dans le protocole expérimental).</a:t>
          </a:r>
          <a:endParaRPr lang="en-US"/>
        </a:p>
      </dgm:t>
    </dgm:pt>
    <dgm:pt modelId="{1DD21AE2-7CD9-4BF0-981C-4CD12CD10A84}" type="parTrans" cxnId="{82A5F26B-2FF1-490A-BCBE-2E2D757E097B}">
      <dgm:prSet/>
      <dgm:spPr/>
      <dgm:t>
        <a:bodyPr/>
        <a:lstStyle/>
        <a:p>
          <a:endParaRPr lang="en-US"/>
        </a:p>
      </dgm:t>
    </dgm:pt>
    <dgm:pt modelId="{531134A1-46FC-48BF-8AAE-0322DB598519}" type="sibTrans" cxnId="{82A5F26B-2FF1-490A-BCBE-2E2D757E097B}">
      <dgm:prSet/>
      <dgm:spPr/>
      <dgm:t>
        <a:bodyPr/>
        <a:lstStyle/>
        <a:p>
          <a:endParaRPr lang="en-US"/>
        </a:p>
      </dgm:t>
    </dgm:pt>
    <dgm:pt modelId="{6A69CBE3-9B96-4E33-ADDA-793104AB4272}">
      <dgm:prSet/>
      <dgm:spPr/>
      <dgm:t>
        <a:bodyPr/>
        <a:lstStyle/>
        <a:p>
          <a:pPr>
            <a:defRPr b="1"/>
          </a:pPr>
          <a:r>
            <a:rPr lang="fr-FR" dirty="0"/>
            <a:t>Un dispositif double :</a:t>
          </a:r>
          <a:endParaRPr lang="en-US" dirty="0"/>
        </a:p>
      </dgm:t>
    </dgm:pt>
    <dgm:pt modelId="{F8949822-30D7-4548-9FEB-83272BD6128B}" type="parTrans" cxnId="{27F4F28A-7F6D-4397-8342-370FCE3D3450}">
      <dgm:prSet/>
      <dgm:spPr/>
      <dgm:t>
        <a:bodyPr/>
        <a:lstStyle/>
        <a:p>
          <a:endParaRPr lang="en-US"/>
        </a:p>
      </dgm:t>
    </dgm:pt>
    <dgm:pt modelId="{499E9045-E486-4A84-9DA8-17FF8C8DC215}" type="sibTrans" cxnId="{27F4F28A-7F6D-4397-8342-370FCE3D3450}">
      <dgm:prSet/>
      <dgm:spPr/>
      <dgm:t>
        <a:bodyPr/>
        <a:lstStyle/>
        <a:p>
          <a:endParaRPr lang="en-US"/>
        </a:p>
      </dgm:t>
    </dgm:pt>
    <dgm:pt modelId="{4F27FB4C-61A0-4CD6-802A-2C8627B63A2A}">
      <dgm:prSet custT="1"/>
      <dgm:spPr/>
      <dgm:t>
        <a:bodyPr/>
        <a:lstStyle/>
        <a:p>
          <a:pPr>
            <a:buFont typeface="Wingdings" panose="05000000000000000000" pitchFamily="2" charset="2"/>
            <a:buChar char="ü"/>
          </a:pPr>
          <a:r>
            <a:rPr lang="fr-FR" sz="1400" b="1" kern="1200" dirty="0">
              <a:solidFill>
                <a:prstClr val="black">
                  <a:hueOff val="0"/>
                  <a:satOff val="0"/>
                  <a:lumOff val="0"/>
                  <a:alphaOff val="0"/>
                </a:prstClr>
              </a:solidFill>
              <a:latin typeface="Calibri" panose="020F0502020204030204"/>
              <a:ea typeface="+mn-ea"/>
              <a:cs typeface="+mn-cs"/>
            </a:rPr>
            <a:t>L’expérience simulée</a:t>
          </a:r>
          <a:endParaRPr lang="en-US" sz="1400" b="1" kern="1200" dirty="0">
            <a:solidFill>
              <a:prstClr val="black">
                <a:hueOff val="0"/>
                <a:satOff val="0"/>
                <a:lumOff val="0"/>
                <a:alphaOff val="0"/>
              </a:prstClr>
            </a:solidFill>
            <a:latin typeface="Calibri" panose="020F0502020204030204"/>
            <a:ea typeface="+mn-ea"/>
            <a:cs typeface="+mn-cs"/>
          </a:endParaRPr>
        </a:p>
      </dgm:t>
    </dgm:pt>
    <dgm:pt modelId="{4B0CDA6E-3E35-416C-9CBB-7D110EA8977A}" type="parTrans" cxnId="{FA6EFCAB-C75A-4117-BDDC-526208E3D626}">
      <dgm:prSet/>
      <dgm:spPr/>
      <dgm:t>
        <a:bodyPr/>
        <a:lstStyle/>
        <a:p>
          <a:endParaRPr lang="en-US"/>
        </a:p>
      </dgm:t>
    </dgm:pt>
    <dgm:pt modelId="{30125AF1-F3E9-41DC-9CF0-4A392B635389}" type="sibTrans" cxnId="{FA6EFCAB-C75A-4117-BDDC-526208E3D626}">
      <dgm:prSet/>
      <dgm:spPr/>
      <dgm:t>
        <a:bodyPr/>
        <a:lstStyle/>
        <a:p>
          <a:endParaRPr lang="en-US"/>
        </a:p>
      </dgm:t>
    </dgm:pt>
    <dgm:pt modelId="{2EDD6917-5930-4872-820F-39A45D574609}">
      <dgm:prSet custT="1"/>
      <dgm:spPr/>
      <dgm:t>
        <a:bodyPr/>
        <a:lstStyle/>
        <a:p>
          <a:pPr>
            <a:buFont typeface="Wingdings" panose="05000000000000000000" pitchFamily="2" charset="2"/>
            <a:buChar char="ü"/>
          </a:pPr>
          <a:r>
            <a:rPr lang="fr-FR" sz="1400" b="1" kern="1200" dirty="0">
              <a:solidFill>
                <a:prstClr val="black">
                  <a:hueOff val="0"/>
                  <a:satOff val="0"/>
                  <a:lumOff val="0"/>
                  <a:alphaOff val="0"/>
                </a:prstClr>
              </a:solidFill>
              <a:latin typeface="Calibri" panose="020F0502020204030204"/>
              <a:ea typeface="+mn-ea"/>
              <a:cs typeface="+mn-cs"/>
            </a:rPr>
            <a:t>L’expérience réelle</a:t>
          </a:r>
          <a:endParaRPr lang="en-US" sz="1400" b="1" kern="1200" dirty="0">
            <a:solidFill>
              <a:prstClr val="black">
                <a:hueOff val="0"/>
                <a:satOff val="0"/>
                <a:lumOff val="0"/>
                <a:alphaOff val="0"/>
              </a:prstClr>
            </a:solidFill>
            <a:latin typeface="Calibri" panose="020F0502020204030204"/>
            <a:ea typeface="+mn-ea"/>
            <a:cs typeface="+mn-cs"/>
          </a:endParaRPr>
        </a:p>
      </dgm:t>
    </dgm:pt>
    <dgm:pt modelId="{35DF6D1A-3F58-4AEF-AE08-66FC70241C45}" type="parTrans" cxnId="{6DBE604E-44D8-44C5-9AE4-C947302B101C}">
      <dgm:prSet/>
      <dgm:spPr/>
      <dgm:t>
        <a:bodyPr/>
        <a:lstStyle/>
        <a:p>
          <a:endParaRPr lang="en-US"/>
        </a:p>
      </dgm:t>
    </dgm:pt>
    <dgm:pt modelId="{9CEB2A0F-E08C-497F-8DC2-11062D8742D4}" type="sibTrans" cxnId="{6DBE604E-44D8-44C5-9AE4-C947302B101C}">
      <dgm:prSet/>
      <dgm:spPr/>
      <dgm:t>
        <a:bodyPr/>
        <a:lstStyle/>
        <a:p>
          <a:endParaRPr lang="en-US"/>
        </a:p>
      </dgm:t>
    </dgm:pt>
    <dgm:pt modelId="{1ADD8A9B-F5C1-4DC0-926B-26F58C4BDAAE}" type="pres">
      <dgm:prSet presAssocID="{B027F83C-D18D-422F-B668-E6E37511F517}" presName="root" presStyleCnt="0">
        <dgm:presLayoutVars>
          <dgm:dir/>
          <dgm:resizeHandles val="exact"/>
        </dgm:presLayoutVars>
      </dgm:prSet>
      <dgm:spPr/>
    </dgm:pt>
    <dgm:pt modelId="{19BDD1BB-8E4C-4DB7-9EAA-C789AC0041DB}" type="pres">
      <dgm:prSet presAssocID="{87382CFA-F9E4-4962-BBEC-7883FD8D3086}" presName="compNode" presStyleCnt="0"/>
      <dgm:spPr/>
    </dgm:pt>
    <dgm:pt modelId="{71943857-56F3-47CF-BE0E-F7A9DC138883}" type="pres">
      <dgm:prSet presAssocID="{87382CFA-F9E4-4962-BBEC-7883FD8D308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iploma Roll"/>
        </a:ext>
      </dgm:extLst>
    </dgm:pt>
    <dgm:pt modelId="{41083BC6-DA1A-4275-AA7A-48A451ABCC46}" type="pres">
      <dgm:prSet presAssocID="{87382CFA-F9E4-4962-BBEC-7883FD8D3086}" presName="iconSpace" presStyleCnt="0"/>
      <dgm:spPr/>
    </dgm:pt>
    <dgm:pt modelId="{24D2B8B9-FF2F-4EBA-8010-B42EA10E7A61}" type="pres">
      <dgm:prSet presAssocID="{87382CFA-F9E4-4962-BBEC-7883FD8D3086}" presName="parTx" presStyleLbl="revTx" presStyleIdx="0" presStyleCnt="6">
        <dgm:presLayoutVars>
          <dgm:chMax val="0"/>
          <dgm:chPref val="0"/>
        </dgm:presLayoutVars>
      </dgm:prSet>
      <dgm:spPr/>
    </dgm:pt>
    <dgm:pt modelId="{D8543036-1A2C-48FD-AE12-8D7DD193EA6F}" type="pres">
      <dgm:prSet presAssocID="{87382CFA-F9E4-4962-BBEC-7883FD8D3086}" presName="txSpace" presStyleCnt="0"/>
      <dgm:spPr/>
    </dgm:pt>
    <dgm:pt modelId="{51F3BE47-6A84-4888-AFF3-CABC43F98F13}" type="pres">
      <dgm:prSet presAssocID="{87382CFA-F9E4-4962-BBEC-7883FD8D3086}" presName="desTx" presStyleLbl="revTx" presStyleIdx="1" presStyleCnt="6">
        <dgm:presLayoutVars/>
      </dgm:prSet>
      <dgm:spPr/>
    </dgm:pt>
    <dgm:pt modelId="{1D7CE4BC-D596-4FF1-B2E5-0562FFEDACDD}" type="pres">
      <dgm:prSet presAssocID="{C4572FC2-F71D-4862-9E96-BD1D8E4D1739}" presName="sibTrans" presStyleCnt="0"/>
      <dgm:spPr/>
    </dgm:pt>
    <dgm:pt modelId="{80335807-8DE7-469F-961C-1E12266E0698}" type="pres">
      <dgm:prSet presAssocID="{AFBA11D9-97D5-4F89-BC3E-59E6EFCFC4B1}" presName="compNode" presStyleCnt="0"/>
      <dgm:spPr/>
    </dgm:pt>
    <dgm:pt modelId="{A3FD0D78-1F4E-438B-8FB4-6A723BD4F4EC}" type="pres">
      <dgm:prSet presAssocID="{AFBA11D9-97D5-4F89-BC3E-59E6EFCFC4B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3AD23281-7FD8-4E87-A209-8505D7F13B95}" type="pres">
      <dgm:prSet presAssocID="{AFBA11D9-97D5-4F89-BC3E-59E6EFCFC4B1}" presName="iconSpace" presStyleCnt="0"/>
      <dgm:spPr/>
    </dgm:pt>
    <dgm:pt modelId="{A0F2059A-8B67-4B2D-895C-33CA44DC1E39}" type="pres">
      <dgm:prSet presAssocID="{AFBA11D9-97D5-4F89-BC3E-59E6EFCFC4B1}" presName="parTx" presStyleLbl="revTx" presStyleIdx="2" presStyleCnt="6">
        <dgm:presLayoutVars>
          <dgm:chMax val="0"/>
          <dgm:chPref val="0"/>
        </dgm:presLayoutVars>
      </dgm:prSet>
      <dgm:spPr/>
    </dgm:pt>
    <dgm:pt modelId="{60ABFC2F-4683-4FEC-97CE-3F6042B5D08C}" type="pres">
      <dgm:prSet presAssocID="{AFBA11D9-97D5-4F89-BC3E-59E6EFCFC4B1}" presName="txSpace" presStyleCnt="0"/>
      <dgm:spPr/>
    </dgm:pt>
    <dgm:pt modelId="{24EE0E8F-9434-4450-A789-34F04502FE10}" type="pres">
      <dgm:prSet presAssocID="{AFBA11D9-97D5-4F89-BC3E-59E6EFCFC4B1}" presName="desTx" presStyleLbl="revTx" presStyleIdx="3" presStyleCnt="6">
        <dgm:presLayoutVars/>
      </dgm:prSet>
      <dgm:spPr/>
    </dgm:pt>
    <dgm:pt modelId="{75E02684-F736-43FD-A64E-31EF0E4CB318}" type="pres">
      <dgm:prSet presAssocID="{531134A1-46FC-48BF-8AAE-0322DB598519}" presName="sibTrans" presStyleCnt="0"/>
      <dgm:spPr/>
    </dgm:pt>
    <dgm:pt modelId="{1DCA2038-B452-4BBD-A032-8F610B072BBF}" type="pres">
      <dgm:prSet presAssocID="{6A69CBE3-9B96-4E33-ADDA-793104AB4272}" presName="compNode" presStyleCnt="0"/>
      <dgm:spPr/>
    </dgm:pt>
    <dgm:pt modelId="{98FB1672-6134-4E99-86A8-1CFAC120FEED}" type="pres">
      <dgm:prSet presAssocID="{6A69CBE3-9B96-4E33-ADDA-793104AB427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blette"/>
        </a:ext>
      </dgm:extLst>
    </dgm:pt>
    <dgm:pt modelId="{C0737360-9E5D-4AD5-8831-3EE0CCC9DD22}" type="pres">
      <dgm:prSet presAssocID="{6A69CBE3-9B96-4E33-ADDA-793104AB4272}" presName="iconSpace" presStyleCnt="0"/>
      <dgm:spPr/>
    </dgm:pt>
    <dgm:pt modelId="{8B5E3560-94CB-40A5-B631-B44E981B51AC}" type="pres">
      <dgm:prSet presAssocID="{6A69CBE3-9B96-4E33-ADDA-793104AB4272}" presName="parTx" presStyleLbl="revTx" presStyleIdx="4" presStyleCnt="6">
        <dgm:presLayoutVars>
          <dgm:chMax val="0"/>
          <dgm:chPref val="0"/>
        </dgm:presLayoutVars>
      </dgm:prSet>
      <dgm:spPr/>
    </dgm:pt>
    <dgm:pt modelId="{64E8503E-D035-41E5-8F50-E1A02AA50C8B}" type="pres">
      <dgm:prSet presAssocID="{6A69CBE3-9B96-4E33-ADDA-793104AB4272}" presName="txSpace" presStyleCnt="0"/>
      <dgm:spPr/>
    </dgm:pt>
    <dgm:pt modelId="{4699B9E2-A421-42F9-9995-5DB5AC31F16B}" type="pres">
      <dgm:prSet presAssocID="{6A69CBE3-9B96-4E33-ADDA-793104AB4272}" presName="desTx" presStyleLbl="revTx" presStyleIdx="5" presStyleCnt="6" custLinFactY="-15166" custLinFactNeighborX="326" custLinFactNeighborY="-100000">
        <dgm:presLayoutVars/>
      </dgm:prSet>
      <dgm:spPr/>
    </dgm:pt>
  </dgm:ptLst>
  <dgm:cxnLst>
    <dgm:cxn modelId="{A71DAD08-9FCB-4A6E-A6DA-B09D36C1CC27}" type="presOf" srcId="{87382CFA-F9E4-4962-BBEC-7883FD8D3086}" destId="{24D2B8B9-FF2F-4EBA-8010-B42EA10E7A61}" srcOrd="0" destOrd="0" presId="urn:microsoft.com/office/officeart/2018/5/layout/CenteredIconLabelDescriptionList"/>
    <dgm:cxn modelId="{5633702D-7B35-40C5-AC40-4A940E3BA858}" type="presOf" srcId="{2EDD6917-5930-4872-820F-39A45D574609}" destId="{4699B9E2-A421-42F9-9995-5DB5AC31F16B}" srcOrd="0" destOrd="1" presId="urn:microsoft.com/office/officeart/2018/5/layout/CenteredIconLabelDescriptionList"/>
    <dgm:cxn modelId="{DAC9DD43-4673-4D90-8B69-D683C8973B1C}" type="presOf" srcId="{B027F83C-D18D-422F-B668-E6E37511F517}" destId="{1ADD8A9B-F5C1-4DC0-926B-26F58C4BDAAE}" srcOrd="0" destOrd="0" presId="urn:microsoft.com/office/officeart/2018/5/layout/CenteredIconLabelDescriptionList"/>
    <dgm:cxn modelId="{82A5F26B-2FF1-490A-BCBE-2E2D757E097B}" srcId="{B027F83C-D18D-422F-B668-E6E37511F517}" destId="{AFBA11D9-97D5-4F89-BC3E-59E6EFCFC4B1}" srcOrd="1" destOrd="0" parTransId="{1DD21AE2-7CD9-4BF0-981C-4CD12CD10A84}" sibTransId="{531134A1-46FC-48BF-8AAE-0322DB598519}"/>
    <dgm:cxn modelId="{6DBE604E-44D8-44C5-9AE4-C947302B101C}" srcId="{6A69CBE3-9B96-4E33-ADDA-793104AB4272}" destId="{2EDD6917-5930-4872-820F-39A45D574609}" srcOrd="1" destOrd="0" parTransId="{35DF6D1A-3F58-4AEF-AE08-66FC70241C45}" sibTransId="{9CEB2A0F-E08C-497F-8DC2-11062D8742D4}"/>
    <dgm:cxn modelId="{B391A87D-B5DF-44E6-9B44-688AC5904842}" type="presOf" srcId="{AFBA11D9-97D5-4F89-BC3E-59E6EFCFC4B1}" destId="{A0F2059A-8B67-4B2D-895C-33CA44DC1E39}" srcOrd="0" destOrd="0" presId="urn:microsoft.com/office/officeart/2018/5/layout/CenteredIconLabelDescriptionList"/>
    <dgm:cxn modelId="{27F4F28A-7F6D-4397-8342-370FCE3D3450}" srcId="{B027F83C-D18D-422F-B668-E6E37511F517}" destId="{6A69CBE3-9B96-4E33-ADDA-793104AB4272}" srcOrd="2" destOrd="0" parTransId="{F8949822-30D7-4548-9FEB-83272BD6128B}" sibTransId="{499E9045-E486-4A84-9DA8-17FF8C8DC215}"/>
    <dgm:cxn modelId="{4B451CA2-90B9-4E55-9CC2-E9422D52E247}" type="presOf" srcId="{4F27FB4C-61A0-4CD6-802A-2C8627B63A2A}" destId="{4699B9E2-A421-42F9-9995-5DB5AC31F16B}" srcOrd="0" destOrd="0" presId="urn:microsoft.com/office/officeart/2018/5/layout/CenteredIconLabelDescriptionList"/>
    <dgm:cxn modelId="{FA6EFCAB-C75A-4117-BDDC-526208E3D626}" srcId="{6A69CBE3-9B96-4E33-ADDA-793104AB4272}" destId="{4F27FB4C-61A0-4CD6-802A-2C8627B63A2A}" srcOrd="0" destOrd="0" parTransId="{4B0CDA6E-3E35-416C-9CBB-7D110EA8977A}" sibTransId="{30125AF1-F3E9-41DC-9CF0-4A392B635389}"/>
    <dgm:cxn modelId="{B3917AC4-22EE-4EE1-B4BF-9B972E530384}" type="presOf" srcId="{6A69CBE3-9B96-4E33-ADDA-793104AB4272}" destId="{8B5E3560-94CB-40A5-B631-B44E981B51AC}" srcOrd="0" destOrd="0" presId="urn:microsoft.com/office/officeart/2018/5/layout/CenteredIconLabelDescriptionList"/>
    <dgm:cxn modelId="{F3DAC9F1-95E8-4E00-BDD7-3A24118F53FC}" srcId="{B027F83C-D18D-422F-B668-E6E37511F517}" destId="{87382CFA-F9E4-4962-BBEC-7883FD8D3086}" srcOrd="0" destOrd="0" parTransId="{83CE711B-04BF-4CC4-8A51-52660609E1D7}" sibTransId="{C4572FC2-F71D-4862-9E96-BD1D8E4D1739}"/>
    <dgm:cxn modelId="{99C4CFD8-3EBA-4127-83EC-7A953149AB39}" type="presParOf" srcId="{1ADD8A9B-F5C1-4DC0-926B-26F58C4BDAAE}" destId="{19BDD1BB-8E4C-4DB7-9EAA-C789AC0041DB}" srcOrd="0" destOrd="0" presId="urn:microsoft.com/office/officeart/2018/5/layout/CenteredIconLabelDescriptionList"/>
    <dgm:cxn modelId="{52BD5130-2801-42AD-B8E8-1D8DA826E0ED}" type="presParOf" srcId="{19BDD1BB-8E4C-4DB7-9EAA-C789AC0041DB}" destId="{71943857-56F3-47CF-BE0E-F7A9DC138883}" srcOrd="0" destOrd="0" presId="urn:microsoft.com/office/officeart/2018/5/layout/CenteredIconLabelDescriptionList"/>
    <dgm:cxn modelId="{5D6E3294-37A0-43A9-9D05-62597B53D1B4}" type="presParOf" srcId="{19BDD1BB-8E4C-4DB7-9EAA-C789AC0041DB}" destId="{41083BC6-DA1A-4275-AA7A-48A451ABCC46}" srcOrd="1" destOrd="0" presId="urn:microsoft.com/office/officeart/2018/5/layout/CenteredIconLabelDescriptionList"/>
    <dgm:cxn modelId="{BC223256-D709-43D0-9630-1D8AD3CF5595}" type="presParOf" srcId="{19BDD1BB-8E4C-4DB7-9EAA-C789AC0041DB}" destId="{24D2B8B9-FF2F-4EBA-8010-B42EA10E7A61}" srcOrd="2" destOrd="0" presId="urn:microsoft.com/office/officeart/2018/5/layout/CenteredIconLabelDescriptionList"/>
    <dgm:cxn modelId="{24F4B2F6-DB0A-49AC-9C68-08F2554D5245}" type="presParOf" srcId="{19BDD1BB-8E4C-4DB7-9EAA-C789AC0041DB}" destId="{D8543036-1A2C-48FD-AE12-8D7DD193EA6F}" srcOrd="3" destOrd="0" presId="urn:microsoft.com/office/officeart/2018/5/layout/CenteredIconLabelDescriptionList"/>
    <dgm:cxn modelId="{B81089FC-84B3-462B-8A6A-CA6D47CA9B04}" type="presParOf" srcId="{19BDD1BB-8E4C-4DB7-9EAA-C789AC0041DB}" destId="{51F3BE47-6A84-4888-AFF3-CABC43F98F13}" srcOrd="4" destOrd="0" presId="urn:microsoft.com/office/officeart/2018/5/layout/CenteredIconLabelDescriptionList"/>
    <dgm:cxn modelId="{9D779A05-FFC3-4E4C-9DAB-F0041E735EDF}" type="presParOf" srcId="{1ADD8A9B-F5C1-4DC0-926B-26F58C4BDAAE}" destId="{1D7CE4BC-D596-4FF1-B2E5-0562FFEDACDD}" srcOrd="1" destOrd="0" presId="urn:microsoft.com/office/officeart/2018/5/layout/CenteredIconLabelDescriptionList"/>
    <dgm:cxn modelId="{1CD7BC4C-D666-43AD-B3AC-98E616E6D55D}" type="presParOf" srcId="{1ADD8A9B-F5C1-4DC0-926B-26F58C4BDAAE}" destId="{80335807-8DE7-469F-961C-1E12266E0698}" srcOrd="2" destOrd="0" presId="urn:microsoft.com/office/officeart/2018/5/layout/CenteredIconLabelDescriptionList"/>
    <dgm:cxn modelId="{4D872A90-80CE-488D-8648-40565D71F528}" type="presParOf" srcId="{80335807-8DE7-469F-961C-1E12266E0698}" destId="{A3FD0D78-1F4E-438B-8FB4-6A723BD4F4EC}" srcOrd="0" destOrd="0" presId="urn:microsoft.com/office/officeart/2018/5/layout/CenteredIconLabelDescriptionList"/>
    <dgm:cxn modelId="{1311D019-5749-4BBA-9486-A64B74674F04}" type="presParOf" srcId="{80335807-8DE7-469F-961C-1E12266E0698}" destId="{3AD23281-7FD8-4E87-A209-8505D7F13B95}" srcOrd="1" destOrd="0" presId="urn:microsoft.com/office/officeart/2018/5/layout/CenteredIconLabelDescriptionList"/>
    <dgm:cxn modelId="{96527CCF-6708-4B73-86BC-0529C0D20472}" type="presParOf" srcId="{80335807-8DE7-469F-961C-1E12266E0698}" destId="{A0F2059A-8B67-4B2D-895C-33CA44DC1E39}" srcOrd="2" destOrd="0" presId="urn:microsoft.com/office/officeart/2018/5/layout/CenteredIconLabelDescriptionList"/>
    <dgm:cxn modelId="{04D0272C-3078-41C5-883A-405B8255B55F}" type="presParOf" srcId="{80335807-8DE7-469F-961C-1E12266E0698}" destId="{60ABFC2F-4683-4FEC-97CE-3F6042B5D08C}" srcOrd="3" destOrd="0" presId="urn:microsoft.com/office/officeart/2018/5/layout/CenteredIconLabelDescriptionList"/>
    <dgm:cxn modelId="{A8A0C01D-45F0-47E8-94D5-25BA2D488132}" type="presParOf" srcId="{80335807-8DE7-469F-961C-1E12266E0698}" destId="{24EE0E8F-9434-4450-A789-34F04502FE10}" srcOrd="4" destOrd="0" presId="urn:microsoft.com/office/officeart/2018/5/layout/CenteredIconLabelDescriptionList"/>
    <dgm:cxn modelId="{52B3C4A5-0359-44CE-9DAD-95F0E3F8A207}" type="presParOf" srcId="{1ADD8A9B-F5C1-4DC0-926B-26F58C4BDAAE}" destId="{75E02684-F736-43FD-A64E-31EF0E4CB318}" srcOrd="3" destOrd="0" presId="urn:microsoft.com/office/officeart/2018/5/layout/CenteredIconLabelDescriptionList"/>
    <dgm:cxn modelId="{9EEE3FDD-5893-427A-A41B-28902097E179}" type="presParOf" srcId="{1ADD8A9B-F5C1-4DC0-926B-26F58C4BDAAE}" destId="{1DCA2038-B452-4BBD-A032-8F610B072BBF}" srcOrd="4" destOrd="0" presId="urn:microsoft.com/office/officeart/2018/5/layout/CenteredIconLabelDescriptionList"/>
    <dgm:cxn modelId="{4ADD15AA-189D-41FD-A817-17A4080D4DB2}" type="presParOf" srcId="{1DCA2038-B452-4BBD-A032-8F610B072BBF}" destId="{98FB1672-6134-4E99-86A8-1CFAC120FEED}" srcOrd="0" destOrd="0" presId="urn:microsoft.com/office/officeart/2018/5/layout/CenteredIconLabelDescriptionList"/>
    <dgm:cxn modelId="{AB25E5D6-EB8B-42B2-9A2C-E9DAF975B7E5}" type="presParOf" srcId="{1DCA2038-B452-4BBD-A032-8F610B072BBF}" destId="{C0737360-9E5D-4AD5-8831-3EE0CCC9DD22}" srcOrd="1" destOrd="0" presId="urn:microsoft.com/office/officeart/2018/5/layout/CenteredIconLabelDescriptionList"/>
    <dgm:cxn modelId="{70F2EB03-6405-4253-8278-1EB3AD7239F6}" type="presParOf" srcId="{1DCA2038-B452-4BBD-A032-8F610B072BBF}" destId="{8B5E3560-94CB-40A5-B631-B44E981B51AC}" srcOrd="2" destOrd="0" presId="urn:microsoft.com/office/officeart/2018/5/layout/CenteredIconLabelDescriptionList"/>
    <dgm:cxn modelId="{5244B537-10FF-4F3F-AF4D-132A96A96735}" type="presParOf" srcId="{1DCA2038-B452-4BBD-A032-8F610B072BBF}" destId="{64E8503E-D035-41E5-8F50-E1A02AA50C8B}" srcOrd="3" destOrd="0" presId="urn:microsoft.com/office/officeart/2018/5/layout/CenteredIconLabelDescriptionList"/>
    <dgm:cxn modelId="{4D4C8F4B-0DDD-4FCD-9D8C-7498F32AAF1D}" type="presParOf" srcId="{1DCA2038-B452-4BBD-A032-8F610B072BBF}" destId="{4699B9E2-A421-42F9-9995-5DB5AC31F16B}"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943857-56F3-47CF-BE0E-F7A9DC138883}">
      <dsp:nvSpPr>
        <dsp:cNvPr id="0" name=""/>
        <dsp:cNvSpPr/>
      </dsp:nvSpPr>
      <dsp:spPr>
        <a:xfrm>
          <a:off x="926639" y="659388"/>
          <a:ext cx="992250" cy="9922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4D2B8B9-FF2F-4EBA-8010-B42EA10E7A61}">
      <dsp:nvSpPr>
        <dsp:cNvPr id="0" name=""/>
        <dsp:cNvSpPr/>
      </dsp:nvSpPr>
      <dsp:spPr>
        <a:xfrm>
          <a:off x="5264" y="1754663"/>
          <a:ext cx="2835000" cy="7848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b="1"/>
          </a:pPr>
          <a:r>
            <a:rPr lang="fr-FR" sz="1400" kern="1200"/>
            <a:t>Stanley Milgram (1933-1984) était professeur de psychologie sociale à l’université de Yale.</a:t>
          </a:r>
          <a:endParaRPr lang="en-US" sz="1400" kern="1200"/>
        </a:p>
      </dsp:txBody>
      <dsp:txXfrm>
        <a:off x="5264" y="1754663"/>
        <a:ext cx="2835000" cy="784885"/>
      </dsp:txXfrm>
    </dsp:sp>
    <dsp:sp modelId="{51F3BE47-6A84-4888-AFF3-CABC43F98F13}">
      <dsp:nvSpPr>
        <dsp:cNvPr id="0" name=""/>
        <dsp:cNvSpPr/>
      </dsp:nvSpPr>
      <dsp:spPr>
        <a:xfrm>
          <a:off x="5264" y="2587466"/>
          <a:ext cx="2835000" cy="467840"/>
        </a:xfrm>
        <a:prstGeom prst="rect">
          <a:avLst/>
        </a:prstGeom>
        <a:noFill/>
        <a:ln>
          <a:noFill/>
        </a:ln>
        <a:effectLst/>
      </dsp:spPr>
      <dsp:style>
        <a:lnRef idx="0">
          <a:scrgbClr r="0" g="0" b="0"/>
        </a:lnRef>
        <a:fillRef idx="0">
          <a:scrgbClr r="0" g="0" b="0"/>
        </a:fillRef>
        <a:effectRef idx="0">
          <a:scrgbClr r="0" g="0" b="0"/>
        </a:effectRef>
        <a:fontRef idx="minor"/>
      </dsp:style>
    </dsp:sp>
    <dsp:sp modelId="{A3FD0D78-1F4E-438B-8FB4-6A723BD4F4EC}">
      <dsp:nvSpPr>
        <dsp:cNvPr id="0" name=""/>
        <dsp:cNvSpPr/>
      </dsp:nvSpPr>
      <dsp:spPr>
        <a:xfrm>
          <a:off x="4257764" y="659388"/>
          <a:ext cx="992250" cy="99225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0F2059A-8B67-4B2D-895C-33CA44DC1E39}">
      <dsp:nvSpPr>
        <dsp:cNvPr id="0" name=""/>
        <dsp:cNvSpPr/>
      </dsp:nvSpPr>
      <dsp:spPr>
        <a:xfrm>
          <a:off x="3336389" y="1754663"/>
          <a:ext cx="2835000" cy="7848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b="1"/>
          </a:pPr>
          <a:r>
            <a:rPr lang="fr-FR" sz="1400" kern="1200"/>
            <a:t>« L’expérience de Milgram » date du début des années 1960 (il y a eu dix-huit variantes dans le protocole expérimental).</a:t>
          </a:r>
          <a:endParaRPr lang="en-US" sz="1400" kern="1200"/>
        </a:p>
      </dsp:txBody>
      <dsp:txXfrm>
        <a:off x="3336389" y="1754663"/>
        <a:ext cx="2835000" cy="784885"/>
      </dsp:txXfrm>
    </dsp:sp>
    <dsp:sp modelId="{24EE0E8F-9434-4450-A789-34F04502FE10}">
      <dsp:nvSpPr>
        <dsp:cNvPr id="0" name=""/>
        <dsp:cNvSpPr/>
      </dsp:nvSpPr>
      <dsp:spPr>
        <a:xfrm>
          <a:off x="3336389" y="2587466"/>
          <a:ext cx="2835000" cy="467840"/>
        </a:xfrm>
        <a:prstGeom prst="rect">
          <a:avLst/>
        </a:prstGeom>
        <a:noFill/>
        <a:ln>
          <a:noFill/>
        </a:ln>
        <a:effectLst/>
      </dsp:spPr>
      <dsp:style>
        <a:lnRef idx="0">
          <a:scrgbClr r="0" g="0" b="0"/>
        </a:lnRef>
        <a:fillRef idx="0">
          <a:scrgbClr r="0" g="0" b="0"/>
        </a:fillRef>
        <a:effectRef idx="0">
          <a:scrgbClr r="0" g="0" b="0"/>
        </a:effectRef>
        <a:fontRef idx="minor"/>
      </dsp:style>
    </dsp:sp>
    <dsp:sp modelId="{98FB1672-6134-4E99-86A8-1CFAC120FEED}">
      <dsp:nvSpPr>
        <dsp:cNvPr id="0" name=""/>
        <dsp:cNvSpPr/>
      </dsp:nvSpPr>
      <dsp:spPr>
        <a:xfrm>
          <a:off x="7588889" y="659388"/>
          <a:ext cx="992250" cy="99225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B5E3560-94CB-40A5-B631-B44E981B51AC}">
      <dsp:nvSpPr>
        <dsp:cNvPr id="0" name=""/>
        <dsp:cNvSpPr/>
      </dsp:nvSpPr>
      <dsp:spPr>
        <a:xfrm>
          <a:off x="6667514" y="1754663"/>
          <a:ext cx="2835000" cy="7848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b="1"/>
          </a:pPr>
          <a:r>
            <a:rPr lang="fr-FR" sz="1400" kern="1200" dirty="0"/>
            <a:t>Un dispositif double :</a:t>
          </a:r>
          <a:endParaRPr lang="en-US" sz="1400" kern="1200" dirty="0"/>
        </a:p>
      </dsp:txBody>
      <dsp:txXfrm>
        <a:off x="6667514" y="1754663"/>
        <a:ext cx="2835000" cy="784885"/>
      </dsp:txXfrm>
    </dsp:sp>
    <dsp:sp modelId="{4699B9E2-A421-42F9-9995-5DB5AC31F16B}">
      <dsp:nvSpPr>
        <dsp:cNvPr id="0" name=""/>
        <dsp:cNvSpPr/>
      </dsp:nvSpPr>
      <dsp:spPr>
        <a:xfrm>
          <a:off x="6672778" y="2048674"/>
          <a:ext cx="2835000" cy="467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Font typeface="Wingdings" panose="05000000000000000000" pitchFamily="2" charset="2"/>
            <a:buNone/>
          </a:pPr>
          <a:r>
            <a:rPr lang="fr-FR" sz="1400" b="1" kern="1200" dirty="0">
              <a:solidFill>
                <a:prstClr val="black">
                  <a:hueOff val="0"/>
                  <a:satOff val="0"/>
                  <a:lumOff val="0"/>
                  <a:alphaOff val="0"/>
                </a:prstClr>
              </a:solidFill>
              <a:latin typeface="Calibri" panose="020F0502020204030204"/>
              <a:ea typeface="+mn-ea"/>
              <a:cs typeface="+mn-cs"/>
            </a:rPr>
            <a:t>L’expérience simulée</a:t>
          </a:r>
          <a:endParaRPr lang="en-US" sz="1400" b="1" kern="1200" dirty="0">
            <a:solidFill>
              <a:prstClr val="black">
                <a:hueOff val="0"/>
                <a:satOff val="0"/>
                <a:lumOff val="0"/>
                <a:alphaOff val="0"/>
              </a:prstClr>
            </a:solidFill>
            <a:latin typeface="Calibri" panose="020F0502020204030204"/>
            <a:ea typeface="+mn-ea"/>
            <a:cs typeface="+mn-cs"/>
          </a:endParaRPr>
        </a:p>
        <a:p>
          <a:pPr marL="0" lvl="0" indent="0" algn="ctr" defTabSz="622300">
            <a:lnSpc>
              <a:spcPct val="90000"/>
            </a:lnSpc>
            <a:spcBef>
              <a:spcPct val="0"/>
            </a:spcBef>
            <a:spcAft>
              <a:spcPct val="35000"/>
            </a:spcAft>
            <a:buFont typeface="Wingdings" panose="05000000000000000000" pitchFamily="2" charset="2"/>
            <a:buNone/>
          </a:pPr>
          <a:r>
            <a:rPr lang="fr-FR" sz="1400" b="1" kern="1200" dirty="0">
              <a:solidFill>
                <a:prstClr val="black">
                  <a:hueOff val="0"/>
                  <a:satOff val="0"/>
                  <a:lumOff val="0"/>
                  <a:alphaOff val="0"/>
                </a:prstClr>
              </a:solidFill>
              <a:latin typeface="Calibri" panose="020F0502020204030204"/>
              <a:ea typeface="+mn-ea"/>
              <a:cs typeface="+mn-cs"/>
            </a:rPr>
            <a:t>L’expérience réelle</a:t>
          </a:r>
          <a:endParaRPr lang="en-US" sz="1400" b="1" kern="1200" dirty="0">
            <a:solidFill>
              <a:prstClr val="black">
                <a:hueOff val="0"/>
                <a:satOff val="0"/>
                <a:lumOff val="0"/>
                <a:alphaOff val="0"/>
              </a:prstClr>
            </a:solidFill>
            <a:latin typeface="Calibri" panose="020F0502020204030204"/>
            <a:ea typeface="+mn-ea"/>
            <a:cs typeface="+mn-cs"/>
          </a:endParaRPr>
        </a:p>
      </dsp:txBody>
      <dsp:txXfrm>
        <a:off x="6672778" y="2048674"/>
        <a:ext cx="2835000" cy="467840"/>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F45CA9FF-387C-4D1C-9756-5EC441C16E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811FFE14-8256-41BC-9EDE-B2104B5169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01E22D2-C4C5-4616-ACFF-0D85033B6B1E}" type="datetimeFigureOut">
              <a:rPr lang="fr-FR" smtClean="0"/>
              <a:t>09/10/2024</a:t>
            </a:fld>
            <a:endParaRPr lang="fr-FR"/>
          </a:p>
        </p:txBody>
      </p:sp>
      <p:sp>
        <p:nvSpPr>
          <p:cNvPr id="4" name="Espace réservé du pied de page 3">
            <a:extLst>
              <a:ext uri="{FF2B5EF4-FFF2-40B4-BE49-F238E27FC236}">
                <a16:creationId xmlns:a16="http://schemas.microsoft.com/office/drawing/2014/main" id="{DA5E6BA5-FA55-4FEE-9E9B-089DAF1E98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CA49260C-F5E0-457F-99FC-8F99F4E1FE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DBA2CBD-79D7-4F6B-A636-638A74B17F06}" type="slidenum">
              <a:rPr lang="fr-FR" smtClean="0"/>
              <a:t>‹N°›</a:t>
            </a:fld>
            <a:endParaRPr lang="fr-FR"/>
          </a:p>
        </p:txBody>
      </p:sp>
    </p:spTree>
    <p:extLst>
      <p:ext uri="{BB962C8B-B14F-4D97-AF65-F5344CB8AC3E}">
        <p14:creationId xmlns:p14="http://schemas.microsoft.com/office/powerpoint/2010/main" val="3296586295"/>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png>
</file>

<file path=ppt/media/image2.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0B3F23-95D9-451E-92E1-B596842D0081}" type="datetimeFigureOut">
              <a:rPr lang="fr-FR"/>
              <a:t>09/10/2024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9DEC3-20C1-4A4C-80E0-623637F00CFA}" type="slidenum">
              <a:rPr lang="fr-FR"/>
              <a:t>‹N°›</a:t>
            </a:fld>
            <a:endParaRPr lang="fr-FR"/>
          </a:p>
        </p:txBody>
      </p:sp>
    </p:spTree>
    <p:extLst>
      <p:ext uri="{BB962C8B-B14F-4D97-AF65-F5344CB8AC3E}">
        <p14:creationId xmlns:p14="http://schemas.microsoft.com/office/powerpoint/2010/main" val="1143841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8641731-9975-4EBD-B448-07F229C4580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8DDF3C88-F73E-4DE2-A937-E119E80B04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863896D3-B50F-468D-A635-8BB1C3A9FACF}"/>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5" name="Espace réservé du pied de page 4">
            <a:extLst>
              <a:ext uri="{FF2B5EF4-FFF2-40B4-BE49-F238E27FC236}">
                <a16:creationId xmlns:a16="http://schemas.microsoft.com/office/drawing/2014/main" id="{531EB995-D40A-4804-B843-EDB60C16F5F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1AADCCF-55B5-4ED3-A1FF-2BCD589B3D7C}"/>
              </a:ext>
            </a:extLst>
          </p:cNvPr>
          <p:cNvSpPr>
            <a:spLocks noGrp="1"/>
          </p:cNvSpPr>
          <p:nvPr>
            <p:ph type="sldNum" sz="quarter" idx="12"/>
          </p:nvPr>
        </p:nvSpPr>
        <p:spPr/>
        <p:txBody>
          <a:bodyPr/>
          <a:lstStyle/>
          <a:p>
            <a:fld id="{8451C2F9-D2F6-4AB4-97F8-CBD41F7E86B7}" type="slidenum">
              <a:rPr lang="fr-FR" smtClean="0"/>
              <a:t>‹N°›</a:t>
            </a:fld>
            <a:endParaRPr lang="fr-FR"/>
          </a:p>
        </p:txBody>
      </p:sp>
      <p:sp>
        <p:nvSpPr>
          <p:cNvPr id="7" name="object 10">
            <a:extLst>
              <a:ext uri="{FF2B5EF4-FFF2-40B4-BE49-F238E27FC236}">
                <a16:creationId xmlns:a16="http://schemas.microsoft.com/office/drawing/2014/main" id="{7A6DE3B7-1DF6-4CDC-B921-62AB6AA52042}"/>
              </a:ext>
            </a:extLst>
          </p:cNvPr>
          <p:cNvSpPr txBox="1">
            <a:spLocks/>
          </p:cNvSpPr>
          <p:nvPr userDrawn="1"/>
        </p:nvSpPr>
        <p:spPr>
          <a:xfrm>
            <a:off x="4041374" y="6472450"/>
            <a:ext cx="4114800" cy="189796"/>
          </a:xfrm>
          <a:prstGeom prst="rect">
            <a:avLst/>
          </a:prstGeom>
        </p:spPr>
        <p:txBody>
          <a:bodyPr vert="horz" wrap="square" lIns="0" tIns="5080" rIns="0" bIns="0" rtlCol="0" anchor="ctr">
            <a:spAutoFit/>
          </a:bodyP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spcBef>
                <a:spcPts val="40"/>
              </a:spcBef>
            </a:pPr>
            <a:r>
              <a:rPr lang="fr-FR" spc="-60">
                <a:solidFill>
                  <a:srgbClr val="002060"/>
                </a:solidFill>
              </a:rPr>
              <a:t>Pole Humanités Design Département des Relations Humaines</a:t>
            </a:r>
            <a:endParaRPr lang="fr-FR" spc="-100">
              <a:solidFill>
                <a:srgbClr val="002060"/>
              </a:solidFill>
            </a:endParaRPr>
          </a:p>
        </p:txBody>
      </p:sp>
      <p:pic>
        <p:nvPicPr>
          <p:cNvPr id="8" name="Image 7">
            <a:extLst>
              <a:ext uri="{FF2B5EF4-FFF2-40B4-BE49-F238E27FC236}">
                <a16:creationId xmlns:a16="http://schemas.microsoft.com/office/drawing/2014/main" id="{B0950A6A-F1A2-4CD6-8620-3F57C46E272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9" name="Image 8">
            <a:extLst>
              <a:ext uri="{FF2B5EF4-FFF2-40B4-BE49-F238E27FC236}">
                <a16:creationId xmlns:a16="http://schemas.microsoft.com/office/drawing/2014/main" id="{169DB039-EE27-4897-A511-AC922E82C88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136408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6168ED-140A-4586-BF13-7BCB5EF91ACC}"/>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FC3A78A2-9AD8-439F-943B-40A747AE5964}"/>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A7F4C22-FE1F-458C-AE14-8E901C364842}"/>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5" name="Espace réservé du pied de page 4">
            <a:extLst>
              <a:ext uri="{FF2B5EF4-FFF2-40B4-BE49-F238E27FC236}">
                <a16:creationId xmlns:a16="http://schemas.microsoft.com/office/drawing/2014/main" id="{D57A0104-7E0B-4677-A181-569CDF4CAE4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3437C4C-F375-40A7-BFD5-5CC4AB982508}"/>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367766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77D0FDB1-8C26-48B1-B700-E74511EDE663}"/>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55699A14-1C76-4D39-8FF3-E7CA652E7E1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500E7D6-1A75-479C-933E-7A40598E1807}"/>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5" name="Espace réservé du pied de page 4">
            <a:extLst>
              <a:ext uri="{FF2B5EF4-FFF2-40B4-BE49-F238E27FC236}">
                <a16:creationId xmlns:a16="http://schemas.microsoft.com/office/drawing/2014/main" id="{AD8CFC85-DC86-44F6-8F59-D0488223AE7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4E82D24-1BEC-48CF-9D97-66A0198F0C55}"/>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292628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9F9EB31-2293-459E-B5AB-FCFDF7235C1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87F27CC7-7470-4CB3-88E1-5E2F4D1F7A7D}"/>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FABE95A-B986-4437-9A8E-71ADB3D03CF8}"/>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5" name="Espace réservé du pied de page 4">
            <a:extLst>
              <a:ext uri="{FF2B5EF4-FFF2-40B4-BE49-F238E27FC236}">
                <a16:creationId xmlns:a16="http://schemas.microsoft.com/office/drawing/2014/main" id="{8B714437-B1CC-4314-A8F9-0F2A1DAD2D6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4B551C5-D511-45CC-B436-C127D827D6C8}"/>
              </a:ext>
            </a:extLst>
          </p:cNvPr>
          <p:cNvSpPr>
            <a:spLocks noGrp="1"/>
          </p:cNvSpPr>
          <p:nvPr>
            <p:ph type="sldNum" sz="quarter" idx="12"/>
          </p:nvPr>
        </p:nvSpPr>
        <p:spPr/>
        <p:txBody>
          <a:bodyPr/>
          <a:lstStyle/>
          <a:p>
            <a:fld id="{8451C2F9-D2F6-4AB4-97F8-CBD41F7E86B7}" type="slidenum">
              <a:rPr lang="fr-FR" smtClean="0"/>
              <a:t>‹N°›</a:t>
            </a:fld>
            <a:endParaRPr lang="fr-FR"/>
          </a:p>
        </p:txBody>
      </p:sp>
      <p:sp>
        <p:nvSpPr>
          <p:cNvPr id="7" name="object 10">
            <a:extLst>
              <a:ext uri="{FF2B5EF4-FFF2-40B4-BE49-F238E27FC236}">
                <a16:creationId xmlns:a16="http://schemas.microsoft.com/office/drawing/2014/main" id="{A20E848F-290E-4019-8AA8-467B53DB5DC9}"/>
              </a:ext>
            </a:extLst>
          </p:cNvPr>
          <p:cNvSpPr txBox="1">
            <a:spLocks/>
          </p:cNvSpPr>
          <p:nvPr userDrawn="1"/>
        </p:nvSpPr>
        <p:spPr>
          <a:xfrm>
            <a:off x="4041374" y="6472450"/>
            <a:ext cx="4114800" cy="189796"/>
          </a:xfrm>
          <a:prstGeom prst="rect">
            <a:avLst/>
          </a:prstGeom>
        </p:spPr>
        <p:txBody>
          <a:bodyPr vert="horz" wrap="square" lIns="0" tIns="5080" rIns="0" bIns="0" rtlCol="0" anchor="ctr">
            <a:spAutoFit/>
          </a:bodyP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spcBef>
                <a:spcPts val="40"/>
              </a:spcBef>
            </a:pPr>
            <a:r>
              <a:rPr lang="fr-FR" spc="-60">
                <a:solidFill>
                  <a:srgbClr val="002060"/>
                </a:solidFill>
              </a:rPr>
              <a:t>Pole Humanités Design Département des Relations Humaines</a:t>
            </a:r>
            <a:endParaRPr lang="fr-FR" spc="-100">
              <a:solidFill>
                <a:srgbClr val="002060"/>
              </a:solidFill>
            </a:endParaRPr>
          </a:p>
        </p:txBody>
      </p:sp>
      <p:pic>
        <p:nvPicPr>
          <p:cNvPr id="8" name="Image 7">
            <a:extLst>
              <a:ext uri="{FF2B5EF4-FFF2-40B4-BE49-F238E27FC236}">
                <a16:creationId xmlns:a16="http://schemas.microsoft.com/office/drawing/2014/main" id="{BAD567BF-CB8C-4D24-957F-BF07CE4129D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9" name="Image 8">
            <a:extLst>
              <a:ext uri="{FF2B5EF4-FFF2-40B4-BE49-F238E27FC236}">
                <a16:creationId xmlns:a16="http://schemas.microsoft.com/office/drawing/2014/main" id="{462AEEB7-B469-4DB6-AAD2-90E35D27B9FF}"/>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455830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5A6D121-A075-480F-A4D1-3F6D703F2462}"/>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35898250-A6E6-4146-9A15-7169B50C13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4738C19E-FC51-4717-BFAB-800B963FC641}"/>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5" name="Espace réservé du pied de page 4">
            <a:extLst>
              <a:ext uri="{FF2B5EF4-FFF2-40B4-BE49-F238E27FC236}">
                <a16:creationId xmlns:a16="http://schemas.microsoft.com/office/drawing/2014/main" id="{D2359DB2-ACB4-435D-9CDD-559C69D35C1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1091735-FCF0-40DD-BE8E-0E6BD0961BB6}"/>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1978064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5CAAAC-7B44-48D5-ADFB-C1A04C9A6CB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1F667158-706A-4492-84A4-29AB64480DDA}"/>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CAB5EB59-F861-4694-9E1D-51C190E0CFA6}"/>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76FDC1E2-FB7A-4FE7-956B-952B6A1DA332}"/>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6" name="Espace réservé du pied de page 5">
            <a:extLst>
              <a:ext uri="{FF2B5EF4-FFF2-40B4-BE49-F238E27FC236}">
                <a16:creationId xmlns:a16="http://schemas.microsoft.com/office/drawing/2014/main" id="{1093922E-5191-42CA-B202-40DA045CC5D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7CA26F9-0562-4530-A83F-D581A21869EF}"/>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3433975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B0654B-5453-4C77-87B0-50FEC461F629}"/>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84CDFD68-2434-4CB5-8891-014CB55E64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DE8FD596-3A65-4E29-8717-3115F4356474}"/>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C244154B-751E-43A3-B888-F754E1B31E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EEEC3FBD-20DF-4ABF-8063-694863159593}"/>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11B2964E-ED02-4182-8699-66B093E6C509}"/>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8" name="Espace réservé du pied de page 7">
            <a:extLst>
              <a:ext uri="{FF2B5EF4-FFF2-40B4-BE49-F238E27FC236}">
                <a16:creationId xmlns:a16="http://schemas.microsoft.com/office/drawing/2014/main" id="{17D3EECB-B8AA-452F-B9C1-5CB29C6429B9}"/>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1AB0326B-40F4-4FAB-9F8B-15532FE64283}"/>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729746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076AED-813F-43BC-A9A9-BE0DF2C8A7F7}"/>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DF011EB3-0FAE-455F-B9C0-3D09407B0B6D}"/>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4" name="Espace réservé du pied de page 3">
            <a:extLst>
              <a:ext uri="{FF2B5EF4-FFF2-40B4-BE49-F238E27FC236}">
                <a16:creationId xmlns:a16="http://schemas.microsoft.com/office/drawing/2014/main" id="{9211B94F-06E2-4AC6-8395-3094C1E753D3}"/>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0F7C7BD2-A58D-49FF-8B6B-11C350507B8B}"/>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2201092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5D838AF3-6BBE-4372-85E3-35C0DA233560}"/>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3" name="Espace réservé du pied de page 2">
            <a:extLst>
              <a:ext uri="{FF2B5EF4-FFF2-40B4-BE49-F238E27FC236}">
                <a16:creationId xmlns:a16="http://schemas.microsoft.com/office/drawing/2014/main" id="{1A096396-B862-422C-AC8C-10B58053AE2B}"/>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4B8E836-06A4-440E-9DA5-8F770ABCE259}"/>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270603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B6BB0D-AD44-460A-9CFB-CF39FF16385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8093CA18-FAB0-479D-93A9-43E0096CFB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BA8FDAA7-4B7D-4504-A56A-A8A48AE665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C87B606-7357-4B33-AC52-1F6820B2A25E}"/>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6" name="Espace réservé du pied de page 5">
            <a:extLst>
              <a:ext uri="{FF2B5EF4-FFF2-40B4-BE49-F238E27FC236}">
                <a16:creationId xmlns:a16="http://schemas.microsoft.com/office/drawing/2014/main" id="{B0F3EEC2-D74E-466A-985E-132655B2BCA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E024192-7EA5-499A-8612-D9A2074F9B67}"/>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2189755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7CAF84F-3225-4987-A3BF-4A9DA2A7629C}"/>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4A2C00E-62DC-4B8A-818C-294FA2363E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2EF21E3D-365C-4DB8-B098-FD813B437C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18CC511-5818-45AB-810B-D161468A49EB}"/>
              </a:ext>
            </a:extLst>
          </p:cNvPr>
          <p:cNvSpPr>
            <a:spLocks noGrp="1"/>
          </p:cNvSpPr>
          <p:nvPr>
            <p:ph type="dt" sz="half" idx="10"/>
          </p:nvPr>
        </p:nvSpPr>
        <p:spPr/>
        <p:txBody>
          <a:bodyPr/>
          <a:lstStyle/>
          <a:p>
            <a:fld id="{A07CA556-3E00-4FDF-8996-625CEC0CEBAE}" type="datetimeFigureOut">
              <a:rPr lang="fr-FR" smtClean="0"/>
              <a:t>09/10/2024</a:t>
            </a:fld>
            <a:endParaRPr lang="fr-FR"/>
          </a:p>
        </p:txBody>
      </p:sp>
      <p:sp>
        <p:nvSpPr>
          <p:cNvPr id="6" name="Espace réservé du pied de page 5">
            <a:extLst>
              <a:ext uri="{FF2B5EF4-FFF2-40B4-BE49-F238E27FC236}">
                <a16:creationId xmlns:a16="http://schemas.microsoft.com/office/drawing/2014/main" id="{AFE70699-F111-4E57-8CAF-29166BB124B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C065213-9EBF-470C-AEA8-4D5CC1C51858}"/>
              </a:ext>
            </a:extLst>
          </p:cNvPr>
          <p:cNvSpPr>
            <a:spLocks noGrp="1"/>
          </p:cNvSpPr>
          <p:nvPr>
            <p:ph type="sldNum" sz="quarter" idx="12"/>
          </p:nvPr>
        </p:nvSpPr>
        <p:spPr/>
        <p:txBody>
          <a:bodyPr/>
          <a:lstStyle/>
          <a:p>
            <a:fld id="{8451C2F9-D2F6-4AB4-97F8-CBD41F7E86B7}" type="slidenum">
              <a:rPr lang="fr-FR" smtClean="0"/>
              <a:t>‹N°›</a:t>
            </a:fld>
            <a:endParaRPr lang="fr-FR"/>
          </a:p>
        </p:txBody>
      </p:sp>
    </p:spTree>
    <p:extLst>
      <p:ext uri="{BB962C8B-B14F-4D97-AF65-F5344CB8AC3E}">
        <p14:creationId xmlns:p14="http://schemas.microsoft.com/office/powerpoint/2010/main" val="328374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C82114F-748E-42C2-B0A0-2A63D436FC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A3BD43CD-9122-4CDD-B34C-BCCA03633D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21C2A59-0F0E-4F20-90C0-0DA206364E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07CA556-3E00-4FDF-8996-625CEC0CEBAE}" type="datetimeFigureOut">
              <a:rPr lang="fr-FR" smtClean="0"/>
              <a:t>09/10/2024</a:t>
            </a:fld>
            <a:endParaRPr lang="fr-FR"/>
          </a:p>
        </p:txBody>
      </p:sp>
      <p:sp>
        <p:nvSpPr>
          <p:cNvPr id="5" name="Espace réservé du pied de page 4">
            <a:extLst>
              <a:ext uri="{FF2B5EF4-FFF2-40B4-BE49-F238E27FC236}">
                <a16:creationId xmlns:a16="http://schemas.microsoft.com/office/drawing/2014/main" id="{B6B12C9F-F7EC-466E-8049-07FE70B60B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BD87B3E0-83BE-48FE-8667-2DA5430904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51C2F9-D2F6-4AB4-97F8-CBD41F7E86B7}" type="slidenum">
              <a:rPr lang="fr-FR" smtClean="0"/>
              <a:t>‹N°›</a:t>
            </a:fld>
            <a:endParaRPr lang="fr-FR"/>
          </a:p>
        </p:txBody>
      </p:sp>
    </p:spTree>
    <p:extLst>
      <p:ext uri="{BB962C8B-B14F-4D97-AF65-F5344CB8AC3E}">
        <p14:creationId xmlns:p14="http://schemas.microsoft.com/office/powerpoint/2010/main" val="3510972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KK6OVgKTVo0" TargetMode="External"/><Relationship Id="rId2" Type="http://schemas.openxmlformats.org/officeDocument/2006/relationships/hyperlink" Target="https://fr.wikipedia.org/wiki/I%E2%80%A6_comme_Icare" TargetMode="Externa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1.jpe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Layout" Target="../diagrams/layout1.xml"/><Relationship Id="rId7" Type="http://schemas.openxmlformats.org/officeDocument/2006/relationships/image" Target="../media/image1.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fr.wikipedia.org/wiki/Exp%C3%A9rience_de_Milgra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7D4567-8DBB-46A3-9C97-3D96ED401555}"/>
              </a:ext>
            </a:extLst>
          </p:cNvPr>
          <p:cNvSpPr>
            <a:spLocks noGrp="1"/>
          </p:cNvSpPr>
          <p:nvPr>
            <p:ph type="ctrTitle"/>
          </p:nvPr>
        </p:nvSpPr>
        <p:spPr/>
        <p:txBody>
          <a:bodyPr>
            <a:normAutofit/>
          </a:bodyPr>
          <a:lstStyle/>
          <a:p>
            <a:r>
              <a:rPr lang="fr-FR" spc="-240" dirty="0">
                <a:solidFill>
                  <a:schemeClr val="accent5">
                    <a:lumMod val="75000"/>
                  </a:schemeClr>
                </a:solidFill>
                <a:latin typeface="Gotham Medium" pitchFamily="50" charset="0"/>
                <a:cs typeface="Gotham Medium" pitchFamily="50" charset="0"/>
              </a:rPr>
              <a:t>Ethique et sciences</a:t>
            </a:r>
            <a:endParaRPr lang="fr-FR" dirty="0"/>
          </a:p>
        </p:txBody>
      </p:sp>
      <p:sp>
        <p:nvSpPr>
          <p:cNvPr id="3" name="Sous-titre 2">
            <a:extLst>
              <a:ext uri="{FF2B5EF4-FFF2-40B4-BE49-F238E27FC236}">
                <a16:creationId xmlns:a16="http://schemas.microsoft.com/office/drawing/2014/main" id="{15CB9F1F-90D8-4337-92B9-62B870F07501}"/>
              </a:ext>
            </a:extLst>
          </p:cNvPr>
          <p:cNvSpPr>
            <a:spLocks noGrp="1"/>
          </p:cNvSpPr>
          <p:nvPr>
            <p:ph type="subTitle" idx="1"/>
          </p:nvPr>
        </p:nvSpPr>
        <p:spPr/>
        <p:txBody>
          <a:bodyPr/>
          <a:lstStyle/>
          <a:p>
            <a:r>
              <a:rPr lang="fr-FR"/>
              <a:t>Séance 4</a:t>
            </a:r>
            <a:endParaRPr lang="fr-FR" dirty="0"/>
          </a:p>
          <a:p>
            <a:r>
              <a:rPr lang="fr-FR" sz="2800" b="1" dirty="0"/>
              <a:t>L’expérience de Milgram</a:t>
            </a:r>
          </a:p>
        </p:txBody>
      </p:sp>
      <p:sp>
        <p:nvSpPr>
          <p:cNvPr id="5" name="object 10">
            <a:extLst>
              <a:ext uri="{FF2B5EF4-FFF2-40B4-BE49-F238E27FC236}">
                <a16:creationId xmlns:a16="http://schemas.microsoft.com/office/drawing/2014/main" id="{B4C51465-F063-42E8-8BE5-5ED8418DF661}"/>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6" name="Image 5">
            <a:extLst>
              <a:ext uri="{FF2B5EF4-FFF2-40B4-BE49-F238E27FC236}">
                <a16:creationId xmlns:a16="http://schemas.microsoft.com/office/drawing/2014/main" id="{1AE8901F-1C30-4BD4-99BE-A97180C4971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7" name="Image 6">
            <a:extLst>
              <a:ext uri="{FF2B5EF4-FFF2-40B4-BE49-F238E27FC236}">
                <a16:creationId xmlns:a16="http://schemas.microsoft.com/office/drawing/2014/main" id="{19B2A249-BD17-436B-8AC0-2FCE0FB6D44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99788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1"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B48E4691-6AC8-4E20-BE9E-1E92CBA48BE8}"/>
              </a:ext>
            </a:extLst>
          </p:cNvPr>
          <p:cNvSpPr>
            <a:spLocks noGrp="1"/>
          </p:cNvSpPr>
          <p:nvPr>
            <p:ph type="title"/>
          </p:nvPr>
        </p:nvSpPr>
        <p:spPr>
          <a:xfrm>
            <a:off x="1098468" y="885651"/>
            <a:ext cx="3229803" cy="4624603"/>
          </a:xfrm>
        </p:spPr>
        <p:txBody>
          <a:bodyPr>
            <a:normAutofit/>
          </a:bodyPr>
          <a:lstStyle/>
          <a:p>
            <a:r>
              <a:rPr lang="fr-FR">
                <a:solidFill>
                  <a:srgbClr val="FFFFFF"/>
                </a:solidFill>
              </a:rPr>
              <a:t>L’expérience de Milgram : les résultats</a:t>
            </a:r>
          </a:p>
        </p:txBody>
      </p:sp>
      <p:sp>
        <p:nvSpPr>
          <p:cNvPr id="3" name="Espace réservé du contenu 2">
            <a:extLst>
              <a:ext uri="{FF2B5EF4-FFF2-40B4-BE49-F238E27FC236}">
                <a16:creationId xmlns:a16="http://schemas.microsoft.com/office/drawing/2014/main" id="{FFB13ADD-8646-4DFB-A623-170168018EE4}"/>
              </a:ext>
            </a:extLst>
          </p:cNvPr>
          <p:cNvSpPr>
            <a:spLocks noGrp="1"/>
          </p:cNvSpPr>
          <p:nvPr>
            <p:ph idx="1"/>
          </p:nvPr>
        </p:nvSpPr>
        <p:spPr>
          <a:xfrm>
            <a:off x="4978708" y="885651"/>
            <a:ext cx="6525220" cy="4616849"/>
          </a:xfrm>
        </p:spPr>
        <p:txBody>
          <a:bodyPr anchor="ctr">
            <a:normAutofit/>
          </a:bodyPr>
          <a:lstStyle/>
          <a:p>
            <a:r>
              <a:rPr lang="fr-FR" sz="2400" i="1" dirty="0"/>
              <a:t>Quel(s) paramètre(s) serait-il « intéressant » de faire varier ? Pourquoi ?</a:t>
            </a:r>
          </a:p>
          <a:p>
            <a:r>
              <a:rPr lang="fr-FR" sz="2400" i="1" dirty="0"/>
              <a:t>Quel paramètre, d’après vous, peut nettement « améliorer » les résultats de l’expérience ?</a:t>
            </a:r>
          </a:p>
        </p:txBody>
      </p:sp>
      <p:sp>
        <p:nvSpPr>
          <p:cNvPr id="9" name="object 10">
            <a:extLst>
              <a:ext uri="{FF2B5EF4-FFF2-40B4-BE49-F238E27FC236}">
                <a16:creationId xmlns:a16="http://schemas.microsoft.com/office/drawing/2014/main" id="{9F056406-1A72-4EA9-A2E2-BDFD18B1AAD7}"/>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4" name="Image 13">
            <a:extLst>
              <a:ext uri="{FF2B5EF4-FFF2-40B4-BE49-F238E27FC236}">
                <a16:creationId xmlns:a16="http://schemas.microsoft.com/office/drawing/2014/main" id="{624FBC8E-FC39-48F9-9F2B-F75F2BBF4E2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0C81C3FA-195A-4D6B-9FD1-A813042C4C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1307087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L’expérience de Milgram : les résultats</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16765" y="2733999"/>
            <a:ext cx="9708995" cy="3567173"/>
          </a:xfrm>
        </p:spPr>
        <p:txBody>
          <a:bodyPr anchor="ctr">
            <a:normAutofit/>
          </a:bodyPr>
          <a:lstStyle/>
          <a:p>
            <a:pPr marL="0" indent="0">
              <a:buNone/>
            </a:pPr>
            <a:endParaRPr lang="fr-FR" sz="2200" dirty="0">
              <a:effectLst/>
              <a:latin typeface="Calibri" panose="020F0502020204030204" pitchFamily="34" charset="0"/>
              <a:ea typeface="Calibri" panose="020F0502020204030204" pitchFamily="34" charset="0"/>
              <a:cs typeface="Times New Roman" panose="02020603050405020304" pitchFamily="18" charset="0"/>
            </a:endParaRPr>
          </a:p>
          <a:p>
            <a:endParaRPr lang="fr-FR" sz="2200" dirty="0"/>
          </a:p>
        </p:txBody>
      </p:sp>
      <p:sp>
        <p:nvSpPr>
          <p:cNvPr id="11" name="object 10">
            <a:extLst>
              <a:ext uri="{FF2B5EF4-FFF2-40B4-BE49-F238E27FC236}">
                <a16:creationId xmlns:a16="http://schemas.microsoft.com/office/drawing/2014/main" id="{CA6DC418-0571-4A58-B3AE-C6508DC06EDA}"/>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24AB7CE8-C57D-4959-83A1-B1AB8ED0BC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952FC631-25BC-4C3F-A214-659615DF2E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graphicFrame>
        <p:nvGraphicFramePr>
          <p:cNvPr id="4" name="Tableau 4">
            <a:extLst>
              <a:ext uri="{FF2B5EF4-FFF2-40B4-BE49-F238E27FC236}">
                <a16:creationId xmlns:a16="http://schemas.microsoft.com/office/drawing/2014/main" id="{1E0A8716-7E63-44E3-9174-BD15FF20B37A}"/>
              </a:ext>
            </a:extLst>
          </p:cNvPr>
          <p:cNvGraphicFramePr>
            <a:graphicFrameLocks noGrp="1"/>
          </p:cNvGraphicFramePr>
          <p:nvPr>
            <p:extLst>
              <p:ext uri="{D42A27DB-BD31-4B8C-83A1-F6EECF244321}">
                <p14:modId xmlns:p14="http://schemas.microsoft.com/office/powerpoint/2010/main" val="171977123"/>
              </p:ext>
            </p:extLst>
          </p:nvPr>
        </p:nvGraphicFramePr>
        <p:xfrm>
          <a:off x="1367246" y="2310043"/>
          <a:ext cx="9549571" cy="4389120"/>
        </p:xfrm>
        <a:graphic>
          <a:graphicData uri="http://schemas.openxmlformats.org/drawingml/2006/table">
            <a:tbl>
              <a:tblPr firstRow="1" bandRow="1">
                <a:tableStyleId>{5C22544A-7EE6-4342-B048-85BDC9FD1C3A}</a:tableStyleId>
              </a:tblPr>
              <a:tblGrid>
                <a:gridCol w="854959">
                  <a:extLst>
                    <a:ext uri="{9D8B030D-6E8A-4147-A177-3AD203B41FA5}">
                      <a16:colId xmlns:a16="http://schemas.microsoft.com/office/drawing/2014/main" val="1378698997"/>
                    </a:ext>
                  </a:extLst>
                </a:gridCol>
                <a:gridCol w="3115339">
                  <a:extLst>
                    <a:ext uri="{9D8B030D-6E8A-4147-A177-3AD203B41FA5}">
                      <a16:colId xmlns:a16="http://schemas.microsoft.com/office/drawing/2014/main" val="1661376133"/>
                    </a:ext>
                  </a:extLst>
                </a:gridCol>
                <a:gridCol w="1371600">
                  <a:extLst>
                    <a:ext uri="{9D8B030D-6E8A-4147-A177-3AD203B41FA5}">
                      <a16:colId xmlns:a16="http://schemas.microsoft.com/office/drawing/2014/main" val="2586468433"/>
                    </a:ext>
                  </a:extLst>
                </a:gridCol>
                <a:gridCol w="4207673">
                  <a:extLst>
                    <a:ext uri="{9D8B030D-6E8A-4147-A177-3AD203B41FA5}">
                      <a16:colId xmlns:a16="http://schemas.microsoft.com/office/drawing/2014/main" val="1739147539"/>
                    </a:ext>
                  </a:extLst>
                </a:gridCol>
              </a:tblGrid>
              <a:tr h="301058">
                <a:tc>
                  <a:txBody>
                    <a:bodyPr/>
                    <a:lstStyle/>
                    <a:p>
                      <a:r>
                        <a:rPr lang="fr-FR" dirty="0" err="1"/>
                        <a:t>Exp</a:t>
                      </a:r>
                      <a:r>
                        <a:rPr lang="fr-FR" dirty="0"/>
                        <a:t>. n°</a:t>
                      </a:r>
                    </a:p>
                  </a:txBody>
                  <a:tcPr/>
                </a:tc>
                <a:tc>
                  <a:txBody>
                    <a:bodyPr/>
                    <a:lstStyle/>
                    <a:p>
                      <a:r>
                        <a:rPr lang="fr-FR" dirty="0"/>
                        <a:t>Paramètre changé</a:t>
                      </a:r>
                    </a:p>
                  </a:txBody>
                  <a:tcPr/>
                </a:tc>
                <a:tc>
                  <a:txBody>
                    <a:bodyPr/>
                    <a:lstStyle/>
                    <a:p>
                      <a:r>
                        <a:rPr lang="fr-FR" dirty="0"/>
                        <a:t>% décharge max</a:t>
                      </a:r>
                    </a:p>
                  </a:txBody>
                  <a:tcPr/>
                </a:tc>
                <a:tc>
                  <a:txBody>
                    <a:bodyPr/>
                    <a:lstStyle/>
                    <a:p>
                      <a:r>
                        <a:rPr lang="fr-FR" dirty="0"/>
                        <a:t>Commentaire et interprétation</a:t>
                      </a:r>
                    </a:p>
                  </a:txBody>
                  <a:tcPr/>
                </a:tc>
                <a:extLst>
                  <a:ext uri="{0D108BD9-81ED-4DB2-BD59-A6C34878D82A}">
                    <a16:rowId xmlns:a16="http://schemas.microsoft.com/office/drawing/2014/main" val="2248757973"/>
                  </a:ext>
                </a:extLst>
              </a:tr>
              <a:tr h="301058">
                <a:tc gridSpan="4">
                  <a:txBody>
                    <a:bodyPr/>
                    <a:lstStyle/>
                    <a:p>
                      <a:pPr algn="ctr"/>
                      <a:r>
                        <a:rPr lang="fr-FR" dirty="0"/>
                        <a:t>Variation de la proximité de l’élève</a:t>
                      </a:r>
                    </a:p>
                  </a:txBody>
                  <a:tcPr/>
                </a:tc>
                <a:tc hMerge="1">
                  <a:txBody>
                    <a:bodyPr/>
                    <a:lstStyle/>
                    <a:p>
                      <a:endParaRPr lang="fr-FR" dirty="0"/>
                    </a:p>
                  </a:txBody>
                  <a:tcPr/>
                </a:tc>
                <a:tc hMerge="1">
                  <a:txBody>
                    <a:bodyPr/>
                    <a:lstStyle/>
                    <a:p>
                      <a:endParaRPr lang="fr-FR" dirty="0"/>
                    </a:p>
                  </a:txBody>
                  <a:tcPr/>
                </a:tc>
                <a:tc hMerge="1">
                  <a:txBody>
                    <a:bodyPr/>
                    <a:lstStyle/>
                    <a:p>
                      <a:endParaRPr lang="fr-FR" dirty="0"/>
                    </a:p>
                  </a:txBody>
                  <a:tcPr/>
                </a:tc>
                <a:extLst>
                  <a:ext uri="{0D108BD9-81ED-4DB2-BD59-A6C34878D82A}">
                    <a16:rowId xmlns:a16="http://schemas.microsoft.com/office/drawing/2014/main" val="3289132140"/>
                  </a:ext>
                </a:extLst>
              </a:tr>
              <a:tr h="301058">
                <a:tc>
                  <a:txBody>
                    <a:bodyPr/>
                    <a:lstStyle/>
                    <a:p>
                      <a:r>
                        <a:rPr lang="fr-FR" dirty="0"/>
                        <a:t>1</a:t>
                      </a:r>
                    </a:p>
                  </a:txBody>
                  <a:tcPr/>
                </a:tc>
                <a:tc>
                  <a:txBody>
                    <a:bodyPr/>
                    <a:lstStyle/>
                    <a:p>
                      <a:r>
                        <a:rPr lang="fr-FR" dirty="0"/>
                        <a:t>Les réactions de la « victime » sont perçus par ses coups sur le mur.</a:t>
                      </a:r>
                    </a:p>
                  </a:txBody>
                  <a:tcPr/>
                </a:tc>
                <a:tc>
                  <a:txBody>
                    <a:bodyPr/>
                    <a:lstStyle/>
                    <a:p>
                      <a:r>
                        <a:rPr lang="fr-FR" dirty="0"/>
                        <a:t>65%</a:t>
                      </a:r>
                    </a:p>
                  </a:txBody>
                  <a:tcPr/>
                </a:tc>
                <a:tc>
                  <a:txBody>
                    <a:bodyPr/>
                    <a:lstStyle/>
                    <a:p>
                      <a:r>
                        <a:rPr lang="fr-FR" dirty="0"/>
                        <a:t>Résultats dont le caractère élevé a contredit toutes les prédictions (plus faibles).</a:t>
                      </a:r>
                    </a:p>
                  </a:txBody>
                  <a:tcPr/>
                </a:tc>
                <a:extLst>
                  <a:ext uri="{0D108BD9-81ED-4DB2-BD59-A6C34878D82A}">
                    <a16:rowId xmlns:a16="http://schemas.microsoft.com/office/drawing/2014/main" val="1641216982"/>
                  </a:ext>
                </a:extLst>
              </a:tr>
              <a:tr h="301058">
                <a:tc>
                  <a:txBody>
                    <a:bodyPr/>
                    <a:lstStyle/>
                    <a:p>
                      <a:r>
                        <a:rPr lang="fr-FR" dirty="0"/>
                        <a:t>2 (</a:t>
                      </a:r>
                      <a:r>
                        <a:rPr lang="fr-FR" dirty="0" err="1"/>
                        <a:t>exp</a:t>
                      </a:r>
                      <a:r>
                        <a:rPr lang="fr-FR" dirty="0"/>
                        <a:t>. de réf.)</a:t>
                      </a:r>
                    </a:p>
                  </a:txBody>
                  <a:tcPr/>
                </a:tc>
                <a:tc>
                  <a:txBody>
                    <a:bodyPr/>
                    <a:lstStyle/>
                    <a:p>
                      <a:r>
                        <a:rPr lang="fr-FR" dirty="0"/>
                        <a:t>Les plaintes des « victimes » peuvent être entendues (feedback vocal)</a:t>
                      </a:r>
                    </a:p>
                  </a:txBody>
                  <a:tcPr/>
                </a:tc>
                <a:tc>
                  <a:txBody>
                    <a:bodyPr/>
                    <a:lstStyle/>
                    <a:p>
                      <a:r>
                        <a:rPr lang="fr-FR" dirty="0"/>
                        <a:t>62,5%</a:t>
                      </a:r>
                    </a:p>
                  </a:txBody>
                  <a:tcPr/>
                </a:tc>
                <a:tc>
                  <a:txBody>
                    <a:bodyPr/>
                    <a:lstStyle/>
                    <a:p>
                      <a:r>
                        <a:rPr lang="fr-FR" dirty="0"/>
                        <a:t>L’absence de perception des conséquences de l’acte n’est donc pas un facteur explicatif</a:t>
                      </a:r>
                    </a:p>
                  </a:txBody>
                  <a:tcPr/>
                </a:tc>
                <a:extLst>
                  <a:ext uri="{0D108BD9-81ED-4DB2-BD59-A6C34878D82A}">
                    <a16:rowId xmlns:a16="http://schemas.microsoft.com/office/drawing/2014/main" val="4034973558"/>
                  </a:ext>
                </a:extLst>
              </a:tr>
              <a:tr h="301058">
                <a:tc>
                  <a:txBody>
                    <a:bodyPr/>
                    <a:lstStyle/>
                    <a:p>
                      <a:r>
                        <a:rPr lang="fr-FR" dirty="0"/>
                        <a:t>3</a:t>
                      </a:r>
                    </a:p>
                  </a:txBody>
                  <a:tcPr/>
                </a:tc>
                <a:tc>
                  <a:txBody>
                    <a:bodyPr/>
                    <a:lstStyle/>
                    <a:p>
                      <a:r>
                        <a:rPr lang="fr-FR" dirty="0"/>
                        <a:t>L’élève est placé dans la même pièce que la « victime ».</a:t>
                      </a:r>
                    </a:p>
                  </a:txBody>
                  <a:tcPr/>
                </a:tc>
                <a:tc>
                  <a:txBody>
                    <a:bodyPr/>
                    <a:lstStyle/>
                    <a:p>
                      <a:r>
                        <a:rPr lang="fr-FR" dirty="0"/>
                        <a:t>40%</a:t>
                      </a:r>
                    </a:p>
                  </a:txBody>
                  <a:tcPr/>
                </a:tc>
                <a:tc>
                  <a:txBody>
                    <a:bodyPr/>
                    <a:lstStyle/>
                    <a:p>
                      <a:r>
                        <a:rPr lang="fr-FR" dirty="0"/>
                        <a:t>Chiffre élevé, malgré la proximité. La proximité augmente toutefois la désobéissance.</a:t>
                      </a:r>
                    </a:p>
                  </a:txBody>
                  <a:tcPr/>
                </a:tc>
                <a:extLst>
                  <a:ext uri="{0D108BD9-81ED-4DB2-BD59-A6C34878D82A}">
                    <a16:rowId xmlns:a16="http://schemas.microsoft.com/office/drawing/2014/main" val="1607888176"/>
                  </a:ext>
                </a:extLst>
              </a:tr>
              <a:tr h="301058">
                <a:tc>
                  <a:txBody>
                    <a:bodyPr/>
                    <a:lstStyle/>
                    <a:p>
                      <a:r>
                        <a:rPr lang="fr-FR" dirty="0"/>
                        <a:t>4</a:t>
                      </a:r>
                    </a:p>
                  </a:txBody>
                  <a:tcPr/>
                </a:tc>
                <a:tc>
                  <a:txBody>
                    <a:bodyPr/>
                    <a:lstStyle/>
                    <a:p>
                      <a:r>
                        <a:rPr lang="fr-FR" dirty="0"/>
                        <a:t>L’élève prend la main de la « victime ».</a:t>
                      </a:r>
                    </a:p>
                  </a:txBody>
                  <a:tcPr/>
                </a:tc>
                <a:tc>
                  <a:txBody>
                    <a:bodyPr/>
                    <a:lstStyle/>
                    <a:p>
                      <a:r>
                        <a:rPr lang="fr-FR" dirty="0"/>
                        <a:t>30%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Idem.</a:t>
                      </a:r>
                    </a:p>
                  </a:txBody>
                  <a:tcPr/>
                </a:tc>
                <a:extLst>
                  <a:ext uri="{0D108BD9-81ED-4DB2-BD59-A6C34878D82A}">
                    <a16:rowId xmlns:a16="http://schemas.microsoft.com/office/drawing/2014/main" val="3462924383"/>
                  </a:ext>
                </a:extLst>
              </a:tr>
            </a:tbl>
          </a:graphicData>
        </a:graphic>
      </p:graphicFrame>
    </p:spTree>
    <p:extLst>
      <p:ext uri="{BB962C8B-B14F-4D97-AF65-F5344CB8AC3E}">
        <p14:creationId xmlns:p14="http://schemas.microsoft.com/office/powerpoint/2010/main" val="5699950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L’expérience de Milgram : les résultats</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16765" y="2733999"/>
            <a:ext cx="9708995" cy="3567173"/>
          </a:xfrm>
        </p:spPr>
        <p:txBody>
          <a:bodyPr anchor="ctr">
            <a:normAutofit/>
          </a:bodyPr>
          <a:lstStyle/>
          <a:p>
            <a:pPr marL="0" indent="0">
              <a:buNone/>
            </a:pPr>
            <a:endParaRPr lang="fr-FR" sz="2200" dirty="0">
              <a:effectLst/>
              <a:latin typeface="Calibri" panose="020F0502020204030204" pitchFamily="34" charset="0"/>
              <a:ea typeface="Calibri" panose="020F0502020204030204" pitchFamily="34" charset="0"/>
              <a:cs typeface="Times New Roman" panose="02020603050405020304" pitchFamily="18" charset="0"/>
            </a:endParaRPr>
          </a:p>
          <a:p>
            <a:endParaRPr lang="fr-FR" sz="2200" dirty="0"/>
          </a:p>
        </p:txBody>
      </p:sp>
      <p:sp>
        <p:nvSpPr>
          <p:cNvPr id="11" name="object 10">
            <a:extLst>
              <a:ext uri="{FF2B5EF4-FFF2-40B4-BE49-F238E27FC236}">
                <a16:creationId xmlns:a16="http://schemas.microsoft.com/office/drawing/2014/main" id="{CA6DC418-0571-4A58-B3AE-C6508DC06EDA}"/>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24AB7CE8-C57D-4959-83A1-B1AB8ED0BC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952FC631-25BC-4C3F-A214-659615DF2E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graphicFrame>
        <p:nvGraphicFramePr>
          <p:cNvPr id="4" name="Tableau 4">
            <a:extLst>
              <a:ext uri="{FF2B5EF4-FFF2-40B4-BE49-F238E27FC236}">
                <a16:creationId xmlns:a16="http://schemas.microsoft.com/office/drawing/2014/main" id="{1E0A8716-7E63-44E3-9174-BD15FF20B37A}"/>
              </a:ext>
            </a:extLst>
          </p:cNvPr>
          <p:cNvGraphicFramePr>
            <a:graphicFrameLocks noGrp="1"/>
          </p:cNvGraphicFramePr>
          <p:nvPr>
            <p:extLst>
              <p:ext uri="{D42A27DB-BD31-4B8C-83A1-F6EECF244321}">
                <p14:modId xmlns:p14="http://schemas.microsoft.com/office/powerpoint/2010/main" val="2037588123"/>
              </p:ext>
            </p:extLst>
          </p:nvPr>
        </p:nvGraphicFramePr>
        <p:xfrm>
          <a:off x="1367248" y="2310043"/>
          <a:ext cx="9507988" cy="4297680"/>
        </p:xfrm>
        <a:graphic>
          <a:graphicData uri="http://schemas.openxmlformats.org/drawingml/2006/table">
            <a:tbl>
              <a:tblPr firstRow="1" bandRow="1">
                <a:tableStyleId>{5C22544A-7EE6-4342-B048-85BDC9FD1C3A}</a:tableStyleId>
              </a:tblPr>
              <a:tblGrid>
                <a:gridCol w="898645">
                  <a:extLst>
                    <a:ext uri="{9D8B030D-6E8A-4147-A177-3AD203B41FA5}">
                      <a16:colId xmlns:a16="http://schemas.microsoft.com/office/drawing/2014/main" val="1378698997"/>
                    </a:ext>
                  </a:extLst>
                </a:gridCol>
                <a:gridCol w="4081744">
                  <a:extLst>
                    <a:ext uri="{9D8B030D-6E8A-4147-A177-3AD203B41FA5}">
                      <a16:colId xmlns:a16="http://schemas.microsoft.com/office/drawing/2014/main" val="1661376133"/>
                    </a:ext>
                  </a:extLst>
                </a:gridCol>
                <a:gridCol w="967563">
                  <a:extLst>
                    <a:ext uri="{9D8B030D-6E8A-4147-A177-3AD203B41FA5}">
                      <a16:colId xmlns:a16="http://schemas.microsoft.com/office/drawing/2014/main" val="2586468433"/>
                    </a:ext>
                  </a:extLst>
                </a:gridCol>
                <a:gridCol w="3560036">
                  <a:extLst>
                    <a:ext uri="{9D8B030D-6E8A-4147-A177-3AD203B41FA5}">
                      <a16:colId xmlns:a16="http://schemas.microsoft.com/office/drawing/2014/main" val="1739147539"/>
                    </a:ext>
                  </a:extLst>
                </a:gridCol>
              </a:tblGrid>
              <a:tr h="301058">
                <a:tc>
                  <a:txBody>
                    <a:bodyPr/>
                    <a:lstStyle/>
                    <a:p>
                      <a:r>
                        <a:rPr lang="fr-FR" dirty="0" err="1"/>
                        <a:t>Exp</a:t>
                      </a:r>
                      <a:r>
                        <a:rPr lang="fr-FR" dirty="0"/>
                        <a:t>. n°</a:t>
                      </a:r>
                    </a:p>
                  </a:txBody>
                  <a:tcPr/>
                </a:tc>
                <a:tc>
                  <a:txBody>
                    <a:bodyPr/>
                    <a:lstStyle/>
                    <a:p>
                      <a:r>
                        <a:rPr lang="fr-FR" dirty="0"/>
                        <a:t>Paramètre changé</a:t>
                      </a:r>
                    </a:p>
                  </a:txBody>
                  <a:tcPr/>
                </a:tc>
                <a:tc>
                  <a:txBody>
                    <a:bodyPr/>
                    <a:lstStyle/>
                    <a:p>
                      <a:r>
                        <a:rPr lang="fr-FR" dirty="0" err="1"/>
                        <a:t>Résult</a:t>
                      </a:r>
                      <a:r>
                        <a:rPr lang="fr-FR" dirty="0"/>
                        <a:t>.</a:t>
                      </a:r>
                    </a:p>
                  </a:txBody>
                  <a:tcPr/>
                </a:tc>
                <a:tc>
                  <a:txBody>
                    <a:bodyPr/>
                    <a:lstStyle/>
                    <a:p>
                      <a:r>
                        <a:rPr lang="fr-FR" dirty="0"/>
                        <a:t>Interprétation</a:t>
                      </a:r>
                    </a:p>
                  </a:txBody>
                  <a:tcPr/>
                </a:tc>
                <a:extLst>
                  <a:ext uri="{0D108BD9-81ED-4DB2-BD59-A6C34878D82A}">
                    <a16:rowId xmlns:a16="http://schemas.microsoft.com/office/drawing/2014/main" val="2248757973"/>
                  </a:ext>
                </a:extLst>
              </a:tr>
              <a:tr h="301058">
                <a:tc gridSpan="4">
                  <a:txBody>
                    <a:bodyPr/>
                    <a:lstStyle/>
                    <a:p>
                      <a:pPr algn="ctr"/>
                      <a:r>
                        <a:rPr lang="fr-FR" dirty="0"/>
                        <a:t>Importance de l’autorité</a:t>
                      </a:r>
                    </a:p>
                  </a:txBody>
                  <a:tcPr/>
                </a:tc>
                <a:tc hMerge="1">
                  <a:txBody>
                    <a:bodyPr/>
                    <a:lstStyle/>
                    <a:p>
                      <a:pPr marL="0" indent="0">
                        <a:buFont typeface="Arial" panose="020B0604020202020204" pitchFamily="34" charset="0"/>
                        <a:buNone/>
                      </a:pPr>
                      <a:endParaRPr lang="fr-FR" dirty="0"/>
                    </a:p>
                  </a:txBody>
                  <a:tcPr/>
                </a:tc>
                <a:tc hMerge="1">
                  <a:txBody>
                    <a:bodyPr/>
                    <a:lstStyle/>
                    <a:p>
                      <a:endParaRPr lang="fr-FR" dirty="0"/>
                    </a:p>
                  </a:txBody>
                  <a:tcPr/>
                </a:tc>
                <a:tc hMerge="1">
                  <a:txBody>
                    <a:bodyPr/>
                    <a:lstStyle/>
                    <a:p>
                      <a:endParaRPr lang="fr-FR" dirty="0"/>
                    </a:p>
                  </a:txBody>
                  <a:tcPr/>
                </a:tc>
                <a:extLst>
                  <a:ext uri="{0D108BD9-81ED-4DB2-BD59-A6C34878D82A}">
                    <a16:rowId xmlns:a16="http://schemas.microsoft.com/office/drawing/2014/main" val="1956304951"/>
                  </a:ext>
                </a:extLst>
              </a:tr>
              <a:tr h="301058">
                <a:tc>
                  <a:txBody>
                    <a:bodyPr/>
                    <a:lstStyle/>
                    <a:p>
                      <a:r>
                        <a:rPr lang="fr-FR" dirty="0"/>
                        <a:t>5</a:t>
                      </a:r>
                    </a:p>
                  </a:txBody>
                  <a:tcPr/>
                </a:tc>
                <a:tc>
                  <a:txBody>
                    <a:bodyPr/>
                    <a:lstStyle/>
                    <a:p>
                      <a:pPr marL="0" indent="0">
                        <a:buFont typeface="Arial" panose="020B0604020202020204" pitchFamily="34" charset="0"/>
                        <a:buNone/>
                      </a:pPr>
                      <a:r>
                        <a:rPr lang="fr-FR" dirty="0"/>
                        <a:t>Le laboratoire est placé dans un sous-sol moins statutaire et prestigieux.</a:t>
                      </a:r>
                    </a:p>
                    <a:p>
                      <a:pPr marL="0" indent="0">
                        <a:buFont typeface="Arial" panose="020B0604020202020204" pitchFamily="34" charset="0"/>
                        <a:buNone/>
                      </a:pPr>
                      <a:r>
                        <a:rPr lang="fr-FR" dirty="0"/>
                        <a:t>La « victime » fait savoir qu’elle a une maladie de cœur.</a:t>
                      </a:r>
                    </a:p>
                  </a:txBody>
                  <a:tcPr/>
                </a:tc>
                <a:tc>
                  <a:txBody>
                    <a:bodyPr/>
                    <a:lstStyle/>
                    <a:p>
                      <a:r>
                        <a:rPr lang="fr-FR" dirty="0"/>
                        <a:t>65%</a:t>
                      </a:r>
                    </a:p>
                  </a:txBody>
                  <a:tcPr/>
                </a:tc>
                <a:tc>
                  <a:txBody>
                    <a:bodyPr/>
                    <a:lstStyle/>
                    <a:p>
                      <a:r>
                        <a:rPr lang="fr-FR" dirty="0"/>
                        <a:t>Pas d’influence de ces facteurs sur la désobéissance.</a:t>
                      </a:r>
                    </a:p>
                  </a:txBody>
                  <a:tcPr/>
                </a:tc>
                <a:extLst>
                  <a:ext uri="{0D108BD9-81ED-4DB2-BD59-A6C34878D82A}">
                    <a16:rowId xmlns:a16="http://schemas.microsoft.com/office/drawing/2014/main" val="1641216982"/>
                  </a:ext>
                </a:extLst>
              </a:tr>
              <a:tr h="301058">
                <a:tc>
                  <a:txBody>
                    <a:bodyPr/>
                    <a:lstStyle/>
                    <a:p>
                      <a:r>
                        <a:rPr lang="fr-FR" dirty="0"/>
                        <a:t>6</a:t>
                      </a:r>
                    </a:p>
                  </a:txBody>
                  <a:tcPr/>
                </a:tc>
                <a:tc>
                  <a:txBody>
                    <a:bodyPr/>
                    <a:lstStyle/>
                    <a:p>
                      <a:r>
                        <a:rPr lang="fr-FR" dirty="0"/>
                        <a:t>Inversion du tandem expérimentateur-victime : expérimentateur débonnaire et « victime » dure et intimidante.</a:t>
                      </a:r>
                    </a:p>
                  </a:txBody>
                  <a:tcPr/>
                </a:tc>
                <a:tc>
                  <a:txBody>
                    <a:bodyPr/>
                    <a:lstStyle/>
                    <a:p>
                      <a:r>
                        <a:rPr lang="fr-FR" dirty="0"/>
                        <a:t>50%</a:t>
                      </a:r>
                    </a:p>
                  </a:txBody>
                  <a:tcPr/>
                </a:tc>
                <a:tc>
                  <a:txBody>
                    <a:bodyPr/>
                    <a:lstStyle/>
                    <a:p>
                      <a:r>
                        <a:rPr lang="fr-FR" dirty="0"/>
                        <a:t>La « personnalité autoritaire » donneuse d’ordre a une influence marginale.</a:t>
                      </a:r>
                    </a:p>
                  </a:txBody>
                  <a:tcPr/>
                </a:tc>
                <a:extLst>
                  <a:ext uri="{0D108BD9-81ED-4DB2-BD59-A6C34878D82A}">
                    <a16:rowId xmlns:a16="http://schemas.microsoft.com/office/drawing/2014/main" val="4034973558"/>
                  </a:ext>
                </a:extLst>
              </a:tr>
              <a:tr h="301058">
                <a:tc>
                  <a:txBody>
                    <a:bodyPr/>
                    <a:lstStyle/>
                    <a:p>
                      <a:r>
                        <a:rPr lang="fr-FR" dirty="0"/>
                        <a:t>7</a:t>
                      </a:r>
                    </a:p>
                  </a:txBody>
                  <a:tcPr/>
                </a:tc>
                <a:tc>
                  <a:txBody>
                    <a:bodyPr/>
                    <a:lstStyle/>
                    <a:p>
                      <a:r>
                        <a:rPr lang="fr-FR" dirty="0"/>
                        <a:t>L’expérimentateur sort de la pièce et donne ses ordres par téléphone.</a:t>
                      </a:r>
                    </a:p>
                  </a:txBody>
                  <a:tcPr/>
                </a:tc>
                <a:tc>
                  <a:txBody>
                    <a:bodyPr/>
                    <a:lstStyle/>
                    <a:p>
                      <a:r>
                        <a:rPr lang="fr-FR" dirty="0"/>
                        <a:t>&lt; 20%</a:t>
                      </a:r>
                    </a:p>
                  </a:txBody>
                  <a:tcPr/>
                </a:tc>
                <a:tc>
                  <a:txBody>
                    <a:bodyPr/>
                    <a:lstStyle/>
                    <a:p>
                      <a:r>
                        <a:rPr lang="fr-FR" dirty="0"/>
                        <a:t>L’obéissance baisse, mais cela passe par des subterfuges des participants qui mentent et dissimulent, sans remise en cause du principe de l’autorité.</a:t>
                      </a:r>
                    </a:p>
                  </a:txBody>
                  <a:tcPr/>
                </a:tc>
                <a:extLst>
                  <a:ext uri="{0D108BD9-81ED-4DB2-BD59-A6C34878D82A}">
                    <a16:rowId xmlns:a16="http://schemas.microsoft.com/office/drawing/2014/main" val="60185232"/>
                  </a:ext>
                </a:extLst>
              </a:tr>
            </a:tbl>
          </a:graphicData>
        </a:graphic>
      </p:graphicFrame>
    </p:spTree>
    <p:extLst>
      <p:ext uri="{BB962C8B-B14F-4D97-AF65-F5344CB8AC3E}">
        <p14:creationId xmlns:p14="http://schemas.microsoft.com/office/powerpoint/2010/main" val="18419497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L’expérience de Milgram : les résultats</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16765" y="2733999"/>
            <a:ext cx="9708995" cy="3567173"/>
          </a:xfrm>
        </p:spPr>
        <p:txBody>
          <a:bodyPr anchor="ctr">
            <a:normAutofit/>
          </a:bodyPr>
          <a:lstStyle/>
          <a:p>
            <a:pPr marL="0" indent="0">
              <a:buNone/>
            </a:pPr>
            <a:endParaRPr lang="fr-FR" sz="2200" dirty="0">
              <a:effectLst/>
              <a:latin typeface="Calibri" panose="020F0502020204030204" pitchFamily="34" charset="0"/>
              <a:ea typeface="Calibri" panose="020F0502020204030204" pitchFamily="34" charset="0"/>
              <a:cs typeface="Times New Roman" panose="02020603050405020304" pitchFamily="18" charset="0"/>
            </a:endParaRPr>
          </a:p>
          <a:p>
            <a:endParaRPr lang="fr-FR" sz="2200" dirty="0"/>
          </a:p>
        </p:txBody>
      </p:sp>
      <p:sp>
        <p:nvSpPr>
          <p:cNvPr id="11" name="object 10">
            <a:extLst>
              <a:ext uri="{FF2B5EF4-FFF2-40B4-BE49-F238E27FC236}">
                <a16:creationId xmlns:a16="http://schemas.microsoft.com/office/drawing/2014/main" id="{CA6DC418-0571-4A58-B3AE-C6508DC06EDA}"/>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24AB7CE8-C57D-4959-83A1-B1AB8ED0BC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952FC631-25BC-4C3F-A214-659615DF2E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graphicFrame>
        <p:nvGraphicFramePr>
          <p:cNvPr id="4" name="Tableau 4">
            <a:extLst>
              <a:ext uri="{FF2B5EF4-FFF2-40B4-BE49-F238E27FC236}">
                <a16:creationId xmlns:a16="http://schemas.microsoft.com/office/drawing/2014/main" id="{1E0A8716-7E63-44E3-9174-BD15FF20B37A}"/>
              </a:ext>
            </a:extLst>
          </p:cNvPr>
          <p:cNvGraphicFramePr>
            <a:graphicFrameLocks noGrp="1"/>
          </p:cNvGraphicFramePr>
          <p:nvPr>
            <p:extLst>
              <p:ext uri="{D42A27DB-BD31-4B8C-83A1-F6EECF244321}">
                <p14:modId xmlns:p14="http://schemas.microsoft.com/office/powerpoint/2010/main" val="4107061626"/>
              </p:ext>
            </p:extLst>
          </p:nvPr>
        </p:nvGraphicFramePr>
        <p:xfrm>
          <a:off x="1367246" y="2288777"/>
          <a:ext cx="9708995" cy="4023360"/>
        </p:xfrm>
        <a:graphic>
          <a:graphicData uri="http://schemas.openxmlformats.org/drawingml/2006/table">
            <a:tbl>
              <a:tblPr firstRow="1" bandRow="1">
                <a:tableStyleId>{5C22544A-7EE6-4342-B048-85BDC9FD1C3A}</a:tableStyleId>
              </a:tblPr>
              <a:tblGrid>
                <a:gridCol w="917643">
                  <a:extLst>
                    <a:ext uri="{9D8B030D-6E8A-4147-A177-3AD203B41FA5}">
                      <a16:colId xmlns:a16="http://schemas.microsoft.com/office/drawing/2014/main" val="1378698997"/>
                    </a:ext>
                  </a:extLst>
                </a:gridCol>
                <a:gridCol w="3998953">
                  <a:extLst>
                    <a:ext uri="{9D8B030D-6E8A-4147-A177-3AD203B41FA5}">
                      <a16:colId xmlns:a16="http://schemas.microsoft.com/office/drawing/2014/main" val="1661376133"/>
                    </a:ext>
                  </a:extLst>
                </a:gridCol>
                <a:gridCol w="893135">
                  <a:extLst>
                    <a:ext uri="{9D8B030D-6E8A-4147-A177-3AD203B41FA5}">
                      <a16:colId xmlns:a16="http://schemas.microsoft.com/office/drawing/2014/main" val="2586468433"/>
                    </a:ext>
                  </a:extLst>
                </a:gridCol>
                <a:gridCol w="3899264">
                  <a:extLst>
                    <a:ext uri="{9D8B030D-6E8A-4147-A177-3AD203B41FA5}">
                      <a16:colId xmlns:a16="http://schemas.microsoft.com/office/drawing/2014/main" val="1739147539"/>
                    </a:ext>
                  </a:extLst>
                </a:gridCol>
              </a:tblGrid>
              <a:tr h="301058">
                <a:tc>
                  <a:txBody>
                    <a:bodyPr/>
                    <a:lstStyle/>
                    <a:p>
                      <a:r>
                        <a:rPr lang="fr-FR" dirty="0" err="1"/>
                        <a:t>Exp</a:t>
                      </a:r>
                      <a:r>
                        <a:rPr lang="fr-FR" dirty="0"/>
                        <a:t>. n°</a:t>
                      </a:r>
                    </a:p>
                  </a:txBody>
                  <a:tcPr/>
                </a:tc>
                <a:tc>
                  <a:txBody>
                    <a:bodyPr/>
                    <a:lstStyle/>
                    <a:p>
                      <a:r>
                        <a:rPr lang="fr-FR" dirty="0"/>
                        <a:t>Paramètre changé</a:t>
                      </a:r>
                    </a:p>
                  </a:txBody>
                  <a:tcPr/>
                </a:tc>
                <a:tc>
                  <a:txBody>
                    <a:bodyPr/>
                    <a:lstStyle/>
                    <a:p>
                      <a:r>
                        <a:rPr lang="fr-FR" dirty="0" err="1"/>
                        <a:t>Résult</a:t>
                      </a:r>
                      <a:r>
                        <a:rPr lang="fr-FR" dirty="0"/>
                        <a:t>.</a:t>
                      </a:r>
                    </a:p>
                  </a:txBody>
                  <a:tcPr/>
                </a:tc>
                <a:tc>
                  <a:txBody>
                    <a:bodyPr/>
                    <a:lstStyle/>
                    <a:p>
                      <a:r>
                        <a:rPr lang="fr-FR" dirty="0"/>
                        <a:t>Interprétation</a:t>
                      </a:r>
                    </a:p>
                  </a:txBody>
                  <a:tcPr/>
                </a:tc>
                <a:extLst>
                  <a:ext uri="{0D108BD9-81ED-4DB2-BD59-A6C34878D82A}">
                    <a16:rowId xmlns:a16="http://schemas.microsoft.com/office/drawing/2014/main" val="2248757973"/>
                  </a:ext>
                </a:extLst>
              </a:tr>
              <a:tr h="301058">
                <a:tc>
                  <a:txBody>
                    <a:bodyPr/>
                    <a:lstStyle/>
                    <a:p>
                      <a:r>
                        <a:rPr lang="fr-FR" dirty="0"/>
                        <a:t>8</a:t>
                      </a:r>
                    </a:p>
                  </a:txBody>
                  <a:tcPr/>
                </a:tc>
                <a:tc>
                  <a:txBody>
                    <a:bodyPr/>
                    <a:lstStyle/>
                    <a:p>
                      <a:r>
                        <a:rPr lang="fr-FR" dirty="0"/>
                        <a:t>Les participantes sont des sujets féminins.</a:t>
                      </a:r>
                    </a:p>
                  </a:txBody>
                  <a:tcPr/>
                </a:tc>
                <a:tc>
                  <a:txBody>
                    <a:bodyPr/>
                    <a:lstStyle/>
                    <a:p>
                      <a:r>
                        <a:rPr lang="fr-FR" dirty="0"/>
                        <a:t>65%</a:t>
                      </a:r>
                    </a:p>
                  </a:txBody>
                  <a:tcPr/>
                </a:tc>
                <a:tc>
                  <a:txBody>
                    <a:bodyPr/>
                    <a:lstStyle/>
                    <a:p>
                      <a:r>
                        <a:rPr lang="fr-FR" dirty="0"/>
                        <a:t>Le genre n’a aucune incidence (pas d’empathie féminine spécifique).</a:t>
                      </a:r>
                    </a:p>
                  </a:txBody>
                  <a:tcPr/>
                </a:tc>
                <a:extLst>
                  <a:ext uri="{0D108BD9-81ED-4DB2-BD59-A6C34878D82A}">
                    <a16:rowId xmlns:a16="http://schemas.microsoft.com/office/drawing/2014/main" val="1641216982"/>
                  </a:ext>
                </a:extLst>
              </a:tr>
              <a:tr h="301058">
                <a:tc>
                  <a:txBody>
                    <a:bodyPr/>
                    <a:lstStyle/>
                    <a:p>
                      <a:r>
                        <a:rPr lang="fr-FR" dirty="0"/>
                        <a:t>9</a:t>
                      </a:r>
                    </a:p>
                  </a:txBody>
                  <a:tcPr/>
                </a:tc>
                <a:tc>
                  <a:txBody>
                    <a:bodyPr/>
                    <a:lstStyle/>
                    <a:p>
                      <a:r>
                        <a:rPr lang="fr-FR" dirty="0"/>
                        <a:t>La « victime » signale des problèmes de cœur et demande « contractuellement » à l’avance que l’expérience soit arrêtée quand elle le souhaitera.</a:t>
                      </a:r>
                    </a:p>
                  </a:txBody>
                  <a:tcPr/>
                </a:tc>
                <a:tc>
                  <a:txBody>
                    <a:bodyPr/>
                    <a:lstStyle/>
                    <a:p>
                      <a:r>
                        <a:rPr lang="fr-FR" dirty="0"/>
                        <a:t>40%</a:t>
                      </a:r>
                    </a:p>
                  </a:txBody>
                  <a:tcPr/>
                </a:tc>
                <a:tc>
                  <a:txBody>
                    <a:bodyPr/>
                    <a:lstStyle/>
                    <a:p>
                      <a:r>
                        <a:rPr lang="fr-FR" dirty="0"/>
                        <a:t>Ce qui trouble parfois les participants, c’est ici le problème juridique.</a:t>
                      </a:r>
                    </a:p>
                  </a:txBody>
                  <a:tcPr/>
                </a:tc>
                <a:extLst>
                  <a:ext uri="{0D108BD9-81ED-4DB2-BD59-A6C34878D82A}">
                    <a16:rowId xmlns:a16="http://schemas.microsoft.com/office/drawing/2014/main" val="4034973558"/>
                  </a:ext>
                </a:extLst>
              </a:tr>
              <a:tr h="301058">
                <a:tc>
                  <a:txBody>
                    <a:bodyPr/>
                    <a:lstStyle/>
                    <a:p>
                      <a:r>
                        <a:rPr lang="fr-FR" dirty="0"/>
                        <a:t>10</a:t>
                      </a:r>
                    </a:p>
                  </a:txBody>
                  <a:tcPr/>
                </a:tc>
                <a:tc>
                  <a:txBody>
                    <a:bodyPr/>
                    <a:lstStyle/>
                    <a:p>
                      <a:r>
                        <a:rPr lang="fr-FR" dirty="0"/>
                        <a:t>Expérience se déroulant dans les locaux commerciaux d’une ville industrielle, au nom d’un organisme privé de recherche.</a:t>
                      </a:r>
                    </a:p>
                  </a:txBody>
                  <a:tcPr/>
                </a:tc>
                <a:tc>
                  <a:txBody>
                    <a:bodyPr/>
                    <a:lstStyle/>
                    <a:p>
                      <a:r>
                        <a:rPr lang="fr-FR" dirty="0"/>
                        <a:t>48%</a:t>
                      </a:r>
                    </a:p>
                  </a:txBody>
                  <a:tcPr/>
                </a:tc>
                <a:tc>
                  <a:txBody>
                    <a:bodyPr/>
                    <a:lstStyle/>
                    <a:p>
                      <a:r>
                        <a:rPr lang="fr-FR" dirty="0"/>
                        <a:t>Résultat élevé : la légitimité de la science l’emporte sur le cadre statutaire et la dimension légale.</a:t>
                      </a:r>
                    </a:p>
                  </a:txBody>
                  <a:tcPr/>
                </a:tc>
                <a:extLst>
                  <a:ext uri="{0D108BD9-81ED-4DB2-BD59-A6C34878D82A}">
                    <a16:rowId xmlns:a16="http://schemas.microsoft.com/office/drawing/2014/main" val="1607888176"/>
                  </a:ext>
                </a:extLst>
              </a:tr>
              <a:tr h="301058">
                <a:tc>
                  <a:txBody>
                    <a:bodyPr/>
                    <a:lstStyle/>
                    <a:p>
                      <a:r>
                        <a:rPr lang="fr-FR" dirty="0"/>
                        <a:t>11</a:t>
                      </a:r>
                    </a:p>
                  </a:txBody>
                  <a:tcPr/>
                </a:tc>
                <a:tc>
                  <a:txBody>
                    <a:bodyPr/>
                    <a:lstStyle/>
                    <a:p>
                      <a:r>
                        <a:rPr lang="fr-FR" dirty="0"/>
                        <a:t>Les sujets choisissent eux-mêmes le niveau de voltage qu’ils infligent.</a:t>
                      </a:r>
                    </a:p>
                  </a:txBody>
                  <a:tcPr/>
                </a:tc>
                <a:tc>
                  <a:txBody>
                    <a:bodyPr/>
                    <a:lstStyle/>
                    <a:p>
                      <a:r>
                        <a:rPr lang="fr-FR" dirty="0"/>
                        <a:t>&lt; 5%</a:t>
                      </a:r>
                    </a:p>
                  </a:txBody>
                  <a:tcPr/>
                </a:tc>
                <a:tc>
                  <a:txBody>
                    <a:bodyPr/>
                    <a:lstStyle/>
                    <a:p>
                      <a:r>
                        <a:rPr lang="fr-FR" dirty="0"/>
                        <a:t>Pas de « cruauté » généralisée de la nature humaine, des comportements sadiques marginaux</a:t>
                      </a:r>
                    </a:p>
                  </a:txBody>
                  <a:tcPr/>
                </a:tc>
                <a:extLst>
                  <a:ext uri="{0D108BD9-81ED-4DB2-BD59-A6C34878D82A}">
                    <a16:rowId xmlns:a16="http://schemas.microsoft.com/office/drawing/2014/main" val="3462924383"/>
                  </a:ext>
                </a:extLst>
              </a:tr>
            </a:tbl>
          </a:graphicData>
        </a:graphic>
      </p:graphicFrame>
    </p:spTree>
    <p:extLst>
      <p:ext uri="{BB962C8B-B14F-4D97-AF65-F5344CB8AC3E}">
        <p14:creationId xmlns:p14="http://schemas.microsoft.com/office/powerpoint/2010/main" val="32756706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L’expérience de Milgram : les résultats</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16765" y="2733999"/>
            <a:ext cx="9708995" cy="3567173"/>
          </a:xfrm>
        </p:spPr>
        <p:txBody>
          <a:bodyPr anchor="ctr">
            <a:normAutofit/>
          </a:bodyPr>
          <a:lstStyle/>
          <a:p>
            <a:pPr marL="0" indent="0">
              <a:buNone/>
            </a:pPr>
            <a:endParaRPr lang="fr-FR" sz="2200" dirty="0">
              <a:effectLst/>
              <a:latin typeface="Calibri" panose="020F0502020204030204" pitchFamily="34" charset="0"/>
              <a:ea typeface="Calibri" panose="020F0502020204030204" pitchFamily="34" charset="0"/>
              <a:cs typeface="Times New Roman" panose="02020603050405020304" pitchFamily="18" charset="0"/>
            </a:endParaRPr>
          </a:p>
          <a:p>
            <a:endParaRPr lang="fr-FR" sz="2200" dirty="0"/>
          </a:p>
        </p:txBody>
      </p:sp>
      <p:sp>
        <p:nvSpPr>
          <p:cNvPr id="11" name="object 10">
            <a:extLst>
              <a:ext uri="{FF2B5EF4-FFF2-40B4-BE49-F238E27FC236}">
                <a16:creationId xmlns:a16="http://schemas.microsoft.com/office/drawing/2014/main" id="{CA6DC418-0571-4A58-B3AE-C6508DC06EDA}"/>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24AB7CE8-C57D-4959-83A1-B1AB8ED0BC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952FC631-25BC-4C3F-A214-659615DF2E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graphicFrame>
        <p:nvGraphicFramePr>
          <p:cNvPr id="4" name="Tableau 4">
            <a:extLst>
              <a:ext uri="{FF2B5EF4-FFF2-40B4-BE49-F238E27FC236}">
                <a16:creationId xmlns:a16="http://schemas.microsoft.com/office/drawing/2014/main" id="{1E0A8716-7E63-44E3-9174-BD15FF20B37A}"/>
              </a:ext>
            </a:extLst>
          </p:cNvPr>
          <p:cNvGraphicFramePr>
            <a:graphicFrameLocks noGrp="1"/>
          </p:cNvGraphicFramePr>
          <p:nvPr>
            <p:extLst>
              <p:ext uri="{D42A27DB-BD31-4B8C-83A1-F6EECF244321}">
                <p14:modId xmlns:p14="http://schemas.microsoft.com/office/powerpoint/2010/main" val="116752372"/>
              </p:ext>
            </p:extLst>
          </p:nvPr>
        </p:nvGraphicFramePr>
        <p:xfrm>
          <a:off x="1322170" y="2281714"/>
          <a:ext cx="9725057" cy="3957472"/>
        </p:xfrm>
        <a:graphic>
          <a:graphicData uri="http://schemas.openxmlformats.org/drawingml/2006/table">
            <a:tbl>
              <a:tblPr firstRow="1" bandRow="1">
                <a:tableStyleId>{5C22544A-7EE6-4342-B048-85BDC9FD1C3A}</a:tableStyleId>
              </a:tblPr>
              <a:tblGrid>
                <a:gridCol w="868209">
                  <a:extLst>
                    <a:ext uri="{9D8B030D-6E8A-4147-A177-3AD203B41FA5}">
                      <a16:colId xmlns:a16="http://schemas.microsoft.com/office/drawing/2014/main" val="1378698997"/>
                    </a:ext>
                  </a:extLst>
                </a:gridCol>
                <a:gridCol w="4056521">
                  <a:extLst>
                    <a:ext uri="{9D8B030D-6E8A-4147-A177-3AD203B41FA5}">
                      <a16:colId xmlns:a16="http://schemas.microsoft.com/office/drawing/2014/main" val="1661376133"/>
                    </a:ext>
                  </a:extLst>
                </a:gridCol>
                <a:gridCol w="894612">
                  <a:extLst>
                    <a:ext uri="{9D8B030D-6E8A-4147-A177-3AD203B41FA5}">
                      <a16:colId xmlns:a16="http://schemas.microsoft.com/office/drawing/2014/main" val="2586468433"/>
                    </a:ext>
                  </a:extLst>
                </a:gridCol>
                <a:gridCol w="3905715">
                  <a:extLst>
                    <a:ext uri="{9D8B030D-6E8A-4147-A177-3AD203B41FA5}">
                      <a16:colId xmlns:a16="http://schemas.microsoft.com/office/drawing/2014/main" val="1739147539"/>
                    </a:ext>
                  </a:extLst>
                </a:gridCol>
              </a:tblGrid>
              <a:tr h="597900">
                <a:tc>
                  <a:txBody>
                    <a:bodyPr/>
                    <a:lstStyle/>
                    <a:p>
                      <a:r>
                        <a:rPr lang="fr-FR" dirty="0" err="1"/>
                        <a:t>Exp</a:t>
                      </a:r>
                      <a:r>
                        <a:rPr lang="fr-FR" dirty="0"/>
                        <a:t>. n°</a:t>
                      </a:r>
                    </a:p>
                  </a:txBody>
                  <a:tcPr/>
                </a:tc>
                <a:tc>
                  <a:txBody>
                    <a:bodyPr/>
                    <a:lstStyle/>
                    <a:p>
                      <a:r>
                        <a:rPr lang="fr-FR" dirty="0"/>
                        <a:t>Paramètre changé</a:t>
                      </a:r>
                    </a:p>
                  </a:txBody>
                  <a:tcPr/>
                </a:tc>
                <a:tc>
                  <a:txBody>
                    <a:bodyPr/>
                    <a:lstStyle/>
                    <a:p>
                      <a:r>
                        <a:rPr lang="fr-FR" dirty="0" err="1"/>
                        <a:t>Résult</a:t>
                      </a:r>
                      <a:r>
                        <a:rPr lang="fr-FR" dirty="0"/>
                        <a:t>.</a:t>
                      </a:r>
                    </a:p>
                  </a:txBody>
                  <a:tcPr/>
                </a:tc>
                <a:tc>
                  <a:txBody>
                    <a:bodyPr/>
                    <a:lstStyle/>
                    <a:p>
                      <a:r>
                        <a:rPr lang="fr-FR" dirty="0"/>
                        <a:t>Interprétation</a:t>
                      </a:r>
                    </a:p>
                  </a:txBody>
                  <a:tcPr/>
                </a:tc>
                <a:extLst>
                  <a:ext uri="{0D108BD9-81ED-4DB2-BD59-A6C34878D82A}">
                    <a16:rowId xmlns:a16="http://schemas.microsoft.com/office/drawing/2014/main" val="2248757973"/>
                  </a:ext>
                </a:extLst>
              </a:tr>
              <a:tr h="1256452">
                <a:tc>
                  <a:txBody>
                    <a:bodyPr/>
                    <a:lstStyle/>
                    <a:p>
                      <a:r>
                        <a:rPr lang="fr-FR" dirty="0"/>
                        <a:t>12</a:t>
                      </a:r>
                    </a:p>
                  </a:txBody>
                  <a:tcPr/>
                </a:tc>
                <a:tc>
                  <a:txBody>
                    <a:bodyPr/>
                    <a:lstStyle/>
                    <a:p>
                      <a:r>
                        <a:rPr lang="fr-FR" dirty="0"/>
                        <a:t>C’est l’élève (la « victime ») qui demande à ce que les décharges soient envoyées, alors que l’expérimentateur donne l’ordre qu’elles soient interrompues.</a:t>
                      </a:r>
                    </a:p>
                  </a:txBody>
                  <a:tcPr/>
                </a:tc>
                <a:tc>
                  <a:txBody>
                    <a:bodyPr/>
                    <a:lstStyle/>
                    <a:p>
                      <a:r>
                        <a:rPr lang="fr-FR" dirty="0"/>
                        <a:t>0%</a:t>
                      </a:r>
                    </a:p>
                  </a:txBody>
                  <a:tcPr/>
                </a:tc>
                <a:tc>
                  <a:txBody>
                    <a:bodyPr/>
                    <a:lstStyle/>
                    <a:p>
                      <a:r>
                        <a:rPr lang="fr-FR" dirty="0"/>
                        <a:t>Obéissance à l’expérimentateur.</a:t>
                      </a:r>
                    </a:p>
                  </a:txBody>
                  <a:tcPr/>
                </a:tc>
                <a:extLst>
                  <a:ext uri="{0D108BD9-81ED-4DB2-BD59-A6C34878D82A}">
                    <a16:rowId xmlns:a16="http://schemas.microsoft.com/office/drawing/2014/main" val="1641216982"/>
                  </a:ext>
                </a:extLst>
              </a:tr>
              <a:tr h="655340">
                <a:tc>
                  <a:txBody>
                    <a:bodyPr/>
                    <a:lstStyle/>
                    <a:p>
                      <a:r>
                        <a:rPr lang="fr-FR" dirty="0"/>
                        <a:t>13</a:t>
                      </a:r>
                    </a:p>
                  </a:txBody>
                  <a:tcPr/>
                </a:tc>
                <a:tc>
                  <a:txBody>
                    <a:bodyPr/>
                    <a:lstStyle/>
                    <a:p>
                      <a:r>
                        <a:rPr lang="fr-FR" dirty="0"/>
                        <a:t>Un individu ordinaire est désigné pour donner les ordres, même si l’expérience est enregistrée, le responsable devant s’absenter.</a:t>
                      </a:r>
                    </a:p>
                  </a:txBody>
                  <a:tcPr/>
                </a:tc>
                <a:tc>
                  <a:txBody>
                    <a:bodyPr/>
                    <a:lstStyle/>
                    <a:p>
                      <a:r>
                        <a:rPr lang="fr-FR" dirty="0"/>
                        <a:t>20%</a:t>
                      </a:r>
                    </a:p>
                  </a:txBody>
                  <a:tcPr/>
                </a:tc>
                <a:tc>
                  <a:txBody>
                    <a:bodyPr/>
                    <a:lstStyle/>
                    <a:p>
                      <a:r>
                        <a:rPr lang="fr-FR" dirty="0"/>
                        <a:t>Le taux d’obéissance baisse sensiblement.</a:t>
                      </a:r>
                    </a:p>
                  </a:txBody>
                  <a:tcPr/>
                </a:tc>
                <a:extLst>
                  <a:ext uri="{0D108BD9-81ED-4DB2-BD59-A6C34878D82A}">
                    <a16:rowId xmlns:a16="http://schemas.microsoft.com/office/drawing/2014/main" val="4034973558"/>
                  </a:ext>
                </a:extLst>
              </a:tr>
              <a:tr h="597900">
                <a:tc>
                  <a:txBody>
                    <a:bodyPr/>
                    <a:lstStyle/>
                    <a:p>
                      <a:r>
                        <a:rPr lang="fr-FR" dirty="0"/>
                        <a:t>14</a:t>
                      </a:r>
                    </a:p>
                  </a:txBody>
                  <a:tcPr/>
                </a:tc>
                <a:tc>
                  <a:txBody>
                    <a:bodyPr/>
                    <a:lstStyle/>
                    <a:p>
                      <a:r>
                        <a:rPr lang="fr-FR" dirty="0"/>
                        <a:t>L’expérimentateur est placé en situation d’élève.</a:t>
                      </a:r>
                    </a:p>
                  </a:txBody>
                  <a:tcPr/>
                </a:tc>
                <a:tc>
                  <a:txBody>
                    <a:bodyPr/>
                    <a:lstStyle/>
                    <a:p>
                      <a:r>
                        <a:rPr lang="fr-FR" dirty="0"/>
                        <a:t>0%</a:t>
                      </a:r>
                    </a:p>
                  </a:txBody>
                  <a:tcPr/>
                </a:tc>
                <a:tc>
                  <a:txBody>
                    <a:bodyPr/>
                    <a:lstStyle/>
                    <a:p>
                      <a:r>
                        <a:rPr lang="fr-FR" dirty="0"/>
                        <a:t>Les sujets refusent de poursuivre l’expérience, et mettent en avant des raisons humanitaires.</a:t>
                      </a:r>
                    </a:p>
                  </a:txBody>
                  <a:tcPr/>
                </a:tc>
                <a:extLst>
                  <a:ext uri="{0D108BD9-81ED-4DB2-BD59-A6C34878D82A}">
                    <a16:rowId xmlns:a16="http://schemas.microsoft.com/office/drawing/2014/main" val="1607888176"/>
                  </a:ext>
                </a:extLst>
              </a:tr>
            </a:tbl>
          </a:graphicData>
        </a:graphic>
      </p:graphicFrame>
    </p:spTree>
    <p:extLst>
      <p:ext uri="{BB962C8B-B14F-4D97-AF65-F5344CB8AC3E}">
        <p14:creationId xmlns:p14="http://schemas.microsoft.com/office/powerpoint/2010/main" val="2732383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L’expérience de Milgram : les résultats</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16765" y="2733999"/>
            <a:ext cx="9708995" cy="3567173"/>
          </a:xfrm>
        </p:spPr>
        <p:txBody>
          <a:bodyPr anchor="ctr">
            <a:normAutofit/>
          </a:bodyPr>
          <a:lstStyle/>
          <a:p>
            <a:pPr marL="0" indent="0">
              <a:buNone/>
            </a:pPr>
            <a:endParaRPr lang="fr-FR" sz="2200" dirty="0">
              <a:effectLst/>
              <a:latin typeface="Calibri" panose="020F0502020204030204" pitchFamily="34" charset="0"/>
              <a:ea typeface="Calibri" panose="020F0502020204030204" pitchFamily="34" charset="0"/>
              <a:cs typeface="Times New Roman" panose="02020603050405020304" pitchFamily="18" charset="0"/>
            </a:endParaRPr>
          </a:p>
          <a:p>
            <a:endParaRPr lang="fr-FR" sz="2200" dirty="0"/>
          </a:p>
        </p:txBody>
      </p:sp>
      <p:sp>
        <p:nvSpPr>
          <p:cNvPr id="11" name="object 10">
            <a:extLst>
              <a:ext uri="{FF2B5EF4-FFF2-40B4-BE49-F238E27FC236}">
                <a16:creationId xmlns:a16="http://schemas.microsoft.com/office/drawing/2014/main" id="{CA6DC418-0571-4A58-B3AE-C6508DC06EDA}"/>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24AB7CE8-C57D-4959-83A1-B1AB8ED0BC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952FC631-25BC-4C3F-A214-659615DF2E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graphicFrame>
        <p:nvGraphicFramePr>
          <p:cNvPr id="4" name="Tableau 4">
            <a:extLst>
              <a:ext uri="{FF2B5EF4-FFF2-40B4-BE49-F238E27FC236}">
                <a16:creationId xmlns:a16="http://schemas.microsoft.com/office/drawing/2014/main" id="{1E0A8716-7E63-44E3-9174-BD15FF20B37A}"/>
              </a:ext>
            </a:extLst>
          </p:cNvPr>
          <p:cNvGraphicFramePr>
            <a:graphicFrameLocks noGrp="1"/>
          </p:cNvGraphicFramePr>
          <p:nvPr>
            <p:extLst>
              <p:ext uri="{D42A27DB-BD31-4B8C-83A1-F6EECF244321}">
                <p14:modId xmlns:p14="http://schemas.microsoft.com/office/powerpoint/2010/main" val="2988421565"/>
              </p:ext>
            </p:extLst>
          </p:nvPr>
        </p:nvGraphicFramePr>
        <p:xfrm>
          <a:off x="1322170" y="2281714"/>
          <a:ext cx="9725057" cy="3791603"/>
        </p:xfrm>
        <a:graphic>
          <a:graphicData uri="http://schemas.openxmlformats.org/drawingml/2006/table">
            <a:tbl>
              <a:tblPr firstRow="1" bandRow="1">
                <a:tableStyleId>{5C22544A-7EE6-4342-B048-85BDC9FD1C3A}</a:tableStyleId>
              </a:tblPr>
              <a:tblGrid>
                <a:gridCol w="868209">
                  <a:extLst>
                    <a:ext uri="{9D8B030D-6E8A-4147-A177-3AD203B41FA5}">
                      <a16:colId xmlns:a16="http://schemas.microsoft.com/office/drawing/2014/main" val="1378698997"/>
                    </a:ext>
                  </a:extLst>
                </a:gridCol>
                <a:gridCol w="4056521">
                  <a:extLst>
                    <a:ext uri="{9D8B030D-6E8A-4147-A177-3AD203B41FA5}">
                      <a16:colId xmlns:a16="http://schemas.microsoft.com/office/drawing/2014/main" val="1661376133"/>
                    </a:ext>
                  </a:extLst>
                </a:gridCol>
                <a:gridCol w="894612">
                  <a:extLst>
                    <a:ext uri="{9D8B030D-6E8A-4147-A177-3AD203B41FA5}">
                      <a16:colId xmlns:a16="http://schemas.microsoft.com/office/drawing/2014/main" val="2586468433"/>
                    </a:ext>
                  </a:extLst>
                </a:gridCol>
                <a:gridCol w="3905715">
                  <a:extLst>
                    <a:ext uri="{9D8B030D-6E8A-4147-A177-3AD203B41FA5}">
                      <a16:colId xmlns:a16="http://schemas.microsoft.com/office/drawing/2014/main" val="1739147539"/>
                    </a:ext>
                  </a:extLst>
                </a:gridCol>
              </a:tblGrid>
              <a:tr h="597900">
                <a:tc>
                  <a:txBody>
                    <a:bodyPr/>
                    <a:lstStyle/>
                    <a:p>
                      <a:r>
                        <a:rPr lang="fr-FR" dirty="0" err="1"/>
                        <a:t>Exp</a:t>
                      </a:r>
                      <a:r>
                        <a:rPr lang="fr-FR" dirty="0"/>
                        <a:t>. n°</a:t>
                      </a:r>
                    </a:p>
                  </a:txBody>
                  <a:tcPr/>
                </a:tc>
                <a:tc>
                  <a:txBody>
                    <a:bodyPr/>
                    <a:lstStyle/>
                    <a:p>
                      <a:r>
                        <a:rPr lang="fr-FR" dirty="0"/>
                        <a:t>Paramètre changé</a:t>
                      </a:r>
                    </a:p>
                  </a:txBody>
                  <a:tcPr/>
                </a:tc>
                <a:tc>
                  <a:txBody>
                    <a:bodyPr/>
                    <a:lstStyle/>
                    <a:p>
                      <a:r>
                        <a:rPr lang="fr-FR" dirty="0" err="1"/>
                        <a:t>Résult</a:t>
                      </a:r>
                      <a:r>
                        <a:rPr lang="fr-FR" dirty="0"/>
                        <a:t>.</a:t>
                      </a:r>
                    </a:p>
                  </a:txBody>
                  <a:tcPr/>
                </a:tc>
                <a:tc>
                  <a:txBody>
                    <a:bodyPr/>
                    <a:lstStyle/>
                    <a:p>
                      <a:r>
                        <a:rPr lang="fr-FR" dirty="0"/>
                        <a:t>Interprétation</a:t>
                      </a:r>
                    </a:p>
                  </a:txBody>
                  <a:tcPr/>
                </a:tc>
                <a:extLst>
                  <a:ext uri="{0D108BD9-81ED-4DB2-BD59-A6C34878D82A}">
                    <a16:rowId xmlns:a16="http://schemas.microsoft.com/office/drawing/2014/main" val="2248757973"/>
                  </a:ext>
                </a:extLst>
              </a:tr>
              <a:tr h="724823">
                <a:tc>
                  <a:txBody>
                    <a:bodyPr/>
                    <a:lstStyle/>
                    <a:p>
                      <a:r>
                        <a:rPr lang="fr-FR" dirty="0"/>
                        <a:t>15</a:t>
                      </a:r>
                    </a:p>
                  </a:txBody>
                  <a:tcPr/>
                </a:tc>
                <a:tc>
                  <a:txBody>
                    <a:bodyPr/>
                    <a:lstStyle/>
                    <a:p>
                      <a:r>
                        <a:rPr lang="fr-FR" dirty="0"/>
                        <a:t>Désaccord entre les représentants de l’autorité.</a:t>
                      </a:r>
                    </a:p>
                  </a:txBody>
                  <a:tcPr/>
                </a:tc>
                <a:tc>
                  <a:txBody>
                    <a:bodyPr/>
                    <a:lstStyle/>
                    <a:p>
                      <a:r>
                        <a:rPr lang="fr-FR" dirty="0"/>
                        <a:t>0%</a:t>
                      </a:r>
                    </a:p>
                  </a:txBody>
                  <a:tcPr/>
                </a:tc>
                <a:tc>
                  <a:txBody>
                    <a:bodyPr/>
                    <a:lstStyle/>
                    <a:p>
                      <a:r>
                        <a:rPr lang="fr-FR" dirty="0"/>
                        <a:t>L’obéissance des sujets est paralysée.</a:t>
                      </a:r>
                    </a:p>
                  </a:txBody>
                  <a:tcPr/>
                </a:tc>
                <a:extLst>
                  <a:ext uri="{0D108BD9-81ED-4DB2-BD59-A6C34878D82A}">
                    <a16:rowId xmlns:a16="http://schemas.microsoft.com/office/drawing/2014/main" val="1641216982"/>
                  </a:ext>
                </a:extLst>
              </a:tr>
              <a:tr h="655340">
                <a:tc>
                  <a:txBody>
                    <a:bodyPr/>
                    <a:lstStyle/>
                    <a:p>
                      <a:r>
                        <a:rPr lang="fr-FR" dirty="0"/>
                        <a:t>16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Désaccord entre les représentants de l’autorité, mais asymétrie : l’un est en position de « victime ».</a:t>
                      </a:r>
                    </a:p>
                    <a:p>
                      <a:endParaRPr lang="fr-FR" dirty="0"/>
                    </a:p>
                  </a:txBody>
                  <a:tcPr/>
                </a:tc>
                <a:tc>
                  <a:txBody>
                    <a:bodyPr/>
                    <a:lstStyle/>
                    <a:p>
                      <a:r>
                        <a:rPr lang="fr-FR" dirty="0"/>
                        <a:t>65%</a:t>
                      </a:r>
                    </a:p>
                  </a:txBody>
                  <a:tcPr/>
                </a:tc>
                <a:tc>
                  <a:txBody>
                    <a:bodyPr/>
                    <a:lstStyle/>
                    <a:p>
                      <a:r>
                        <a:rPr lang="fr-FR" dirty="0"/>
                        <a:t>Tout ou rien, avec privilège de l’autorité la plus élevée.</a:t>
                      </a:r>
                    </a:p>
                  </a:txBody>
                  <a:tcPr/>
                </a:tc>
                <a:extLst>
                  <a:ext uri="{0D108BD9-81ED-4DB2-BD59-A6C34878D82A}">
                    <a16:rowId xmlns:a16="http://schemas.microsoft.com/office/drawing/2014/main" val="4034973558"/>
                  </a:ext>
                </a:extLst>
              </a:tr>
              <a:tr h="597900">
                <a:tc>
                  <a:txBody>
                    <a:bodyPr/>
                    <a:lstStyle/>
                    <a:p>
                      <a:r>
                        <a:rPr lang="fr-FR" dirty="0"/>
                        <a:t>17</a:t>
                      </a:r>
                    </a:p>
                  </a:txBody>
                  <a:tcPr/>
                </a:tc>
                <a:tc>
                  <a:txBody>
                    <a:bodyPr/>
                    <a:lstStyle/>
                    <a:p>
                      <a:r>
                        <a:rPr lang="fr-FR" dirty="0"/>
                        <a:t>Deux autres participants défient l’autorité.</a:t>
                      </a:r>
                    </a:p>
                  </a:txBody>
                  <a:tcPr/>
                </a:tc>
                <a:tc>
                  <a:txBody>
                    <a:bodyPr/>
                    <a:lstStyle/>
                    <a:p>
                      <a:r>
                        <a:rPr lang="fr-FR" dirty="0"/>
                        <a:t>10%</a:t>
                      </a:r>
                    </a:p>
                  </a:txBody>
                  <a:tcPr/>
                </a:tc>
                <a:tc>
                  <a:txBody>
                    <a:bodyPr/>
                    <a:lstStyle/>
                    <a:p>
                      <a:r>
                        <a:rPr lang="fr-FR" dirty="0"/>
                        <a:t>La dissidence partagée a un effet sur la désobéissance.</a:t>
                      </a:r>
                    </a:p>
                  </a:txBody>
                  <a:tcPr/>
                </a:tc>
                <a:extLst>
                  <a:ext uri="{0D108BD9-81ED-4DB2-BD59-A6C34878D82A}">
                    <a16:rowId xmlns:a16="http://schemas.microsoft.com/office/drawing/2014/main" val="1607888176"/>
                  </a:ext>
                </a:extLst>
              </a:tr>
              <a:tr h="597900">
                <a:tc>
                  <a:txBody>
                    <a:bodyPr/>
                    <a:lstStyle/>
                    <a:p>
                      <a:r>
                        <a:rPr lang="fr-FR" dirty="0"/>
                        <a:t>18</a:t>
                      </a:r>
                    </a:p>
                  </a:txBody>
                  <a:tcPr/>
                </a:tc>
                <a:tc>
                  <a:txBody>
                    <a:bodyPr/>
                    <a:lstStyle/>
                    <a:p>
                      <a:r>
                        <a:rPr lang="fr-FR" dirty="0"/>
                        <a:t>Deux autres participants se montrent au contraires dociles.</a:t>
                      </a:r>
                    </a:p>
                  </a:txBody>
                  <a:tcPr/>
                </a:tc>
                <a:tc>
                  <a:txBody>
                    <a:bodyPr/>
                    <a:lstStyle/>
                    <a:p>
                      <a:r>
                        <a:rPr lang="fr-FR" dirty="0"/>
                        <a:t>92%</a:t>
                      </a:r>
                    </a:p>
                  </a:txBody>
                  <a:tcPr/>
                </a:tc>
                <a:tc>
                  <a:txBody>
                    <a:bodyPr/>
                    <a:lstStyle/>
                    <a:p>
                      <a:r>
                        <a:rPr lang="fr-FR" dirty="0"/>
                        <a:t>Augmentation de la grégarité.</a:t>
                      </a:r>
                    </a:p>
                  </a:txBody>
                  <a:tcPr/>
                </a:tc>
                <a:extLst>
                  <a:ext uri="{0D108BD9-81ED-4DB2-BD59-A6C34878D82A}">
                    <a16:rowId xmlns:a16="http://schemas.microsoft.com/office/drawing/2014/main" val="1975201674"/>
                  </a:ext>
                </a:extLst>
              </a:tr>
            </a:tbl>
          </a:graphicData>
        </a:graphic>
      </p:graphicFrame>
    </p:spTree>
    <p:extLst>
      <p:ext uri="{BB962C8B-B14F-4D97-AF65-F5344CB8AC3E}">
        <p14:creationId xmlns:p14="http://schemas.microsoft.com/office/powerpoint/2010/main" val="14116099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3">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7"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B48E4691-6AC8-4E20-BE9E-1E92CBA48BE8}"/>
              </a:ext>
            </a:extLst>
          </p:cNvPr>
          <p:cNvSpPr>
            <a:spLocks noGrp="1"/>
          </p:cNvSpPr>
          <p:nvPr>
            <p:ph type="title"/>
          </p:nvPr>
        </p:nvSpPr>
        <p:spPr>
          <a:xfrm>
            <a:off x="810438" y="885651"/>
            <a:ext cx="3708400" cy="4624603"/>
          </a:xfrm>
        </p:spPr>
        <p:txBody>
          <a:bodyPr>
            <a:normAutofit/>
          </a:bodyPr>
          <a:lstStyle/>
          <a:p>
            <a:r>
              <a:rPr lang="fr-FR" dirty="0">
                <a:solidFill>
                  <a:srgbClr val="FFFFFF"/>
                </a:solidFill>
              </a:rPr>
              <a:t>Les enseignements des résultats</a:t>
            </a:r>
          </a:p>
        </p:txBody>
      </p:sp>
      <p:sp>
        <p:nvSpPr>
          <p:cNvPr id="3" name="Espace réservé du contenu 2">
            <a:extLst>
              <a:ext uri="{FF2B5EF4-FFF2-40B4-BE49-F238E27FC236}">
                <a16:creationId xmlns:a16="http://schemas.microsoft.com/office/drawing/2014/main" id="{FFB13ADD-8646-4DFB-A623-170168018EE4}"/>
              </a:ext>
            </a:extLst>
          </p:cNvPr>
          <p:cNvSpPr>
            <a:spLocks noGrp="1"/>
          </p:cNvSpPr>
          <p:nvPr>
            <p:ph idx="1"/>
          </p:nvPr>
        </p:nvSpPr>
        <p:spPr>
          <a:xfrm>
            <a:off x="4978708" y="885651"/>
            <a:ext cx="6525220" cy="4616849"/>
          </a:xfrm>
        </p:spPr>
        <p:txBody>
          <a:bodyPr anchor="ctr">
            <a:normAutofit/>
          </a:bodyPr>
          <a:lstStyle/>
          <a:p>
            <a:r>
              <a:rPr lang="fr-FR" i="1" dirty="0"/>
              <a:t>Quels enseignements généraux tirez-vous de ces résultats ? Pourquoi ?</a:t>
            </a:r>
          </a:p>
        </p:txBody>
      </p:sp>
      <p:sp>
        <p:nvSpPr>
          <p:cNvPr id="9" name="object 10">
            <a:extLst>
              <a:ext uri="{FF2B5EF4-FFF2-40B4-BE49-F238E27FC236}">
                <a16:creationId xmlns:a16="http://schemas.microsoft.com/office/drawing/2014/main" id="{9F056406-1A72-4EA9-A2E2-BDFD18B1AAD7}"/>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spTree>
    <p:extLst>
      <p:ext uri="{BB962C8B-B14F-4D97-AF65-F5344CB8AC3E}">
        <p14:creationId xmlns:p14="http://schemas.microsoft.com/office/powerpoint/2010/main" val="14401713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Premières remarques sur les résultats : l’hypothèse de la cruauté intrinsèque est réfutée</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67246" y="2412712"/>
            <a:ext cx="9708995" cy="2751415"/>
          </a:xfrm>
        </p:spPr>
        <p:txBody>
          <a:bodyPr anchor="ctr">
            <a:noAutofit/>
          </a:bodyPr>
          <a:lstStyle/>
          <a:p>
            <a:pPr>
              <a:spcAft>
                <a:spcPts val="800"/>
              </a:spcAft>
            </a:pPr>
            <a:r>
              <a:rPr lang="fr-FR" sz="2200" dirty="0">
                <a:latin typeface="Calibri" panose="020F0502020204030204" pitchFamily="34" charset="0"/>
                <a:ea typeface="Calibri" panose="020F0502020204030204" pitchFamily="34" charset="0"/>
                <a:cs typeface="Calibri" panose="020F0502020204030204" pitchFamily="34" charset="0"/>
              </a:rPr>
              <a:t>Dans la variante 11, les sujets sont mis en situation de choisir eux-mêmes le niveau de voltage infligé, et ils s’arrêtent en grande majorité à des voltages faibles. Donc sauf cas très rares, </a:t>
            </a:r>
            <a:r>
              <a:rPr lang="fr-FR" sz="2200" b="1" dirty="0">
                <a:latin typeface="Calibri" panose="020F0502020204030204" pitchFamily="34" charset="0"/>
                <a:ea typeface="Calibri" panose="020F0502020204030204" pitchFamily="34" charset="0"/>
                <a:cs typeface="Calibri" panose="020F0502020204030204" pitchFamily="34" charset="0"/>
              </a:rPr>
              <a:t>l’hypothèse d’une cruauté intrinsèque généralisée n’est pas recevable</a:t>
            </a:r>
            <a:r>
              <a:rPr lang="fr-FR" sz="2200" dirty="0">
                <a:latin typeface="Calibri" panose="020F0502020204030204" pitchFamily="34" charset="0"/>
                <a:ea typeface="Calibri" panose="020F0502020204030204" pitchFamily="34" charset="0"/>
                <a:cs typeface="Calibri" panose="020F0502020204030204" pitchFamily="34" charset="0"/>
              </a:rPr>
              <a:t>.</a:t>
            </a:r>
            <a:endParaRPr lang="fr-FR" sz="22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11" name="object 10">
            <a:extLst>
              <a:ext uri="{FF2B5EF4-FFF2-40B4-BE49-F238E27FC236}">
                <a16:creationId xmlns:a16="http://schemas.microsoft.com/office/drawing/2014/main" id="{228705A5-F687-4129-8E11-B38893B5560C}"/>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EB2AA75A-91EF-4D28-9768-8B9882650E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03FCDAED-17F1-47BC-9F20-CAE30E3E1B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333827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fontScale="90000"/>
          </a:bodyPr>
          <a:lstStyle/>
          <a:p>
            <a:r>
              <a:rPr lang="fr-FR" sz="4000" dirty="0">
                <a:solidFill>
                  <a:srgbClr val="FFFFFF"/>
                </a:solidFill>
              </a:rPr>
              <a:t>Premières remarques sur les résultats : l’obéissance est favorisée par la cohésion groupale</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16765" y="2400016"/>
            <a:ext cx="9708995" cy="2405900"/>
          </a:xfrm>
        </p:spPr>
        <p:txBody>
          <a:bodyPr anchor="ctr">
            <a:noAutofit/>
          </a:bodyPr>
          <a:lstStyle/>
          <a:p>
            <a:pPr>
              <a:spcAft>
                <a:spcPts val="800"/>
              </a:spcAft>
            </a:pPr>
            <a:r>
              <a:rPr lang="fr-FR" sz="2200" b="1" dirty="0">
                <a:effectLst/>
                <a:latin typeface="Calibri" panose="020F0502020204030204" pitchFamily="34" charset="0"/>
                <a:ea typeface="Calibri" panose="020F0502020204030204" pitchFamily="34" charset="0"/>
                <a:cs typeface="Calibri" panose="020F0502020204030204" pitchFamily="34" charset="0"/>
              </a:rPr>
              <a:t>En</a:t>
            </a:r>
            <a:r>
              <a:rPr lang="fr-FR" sz="2200" dirty="0">
                <a:effectLst/>
                <a:latin typeface="Calibri" panose="020F0502020204030204" pitchFamily="34" charset="0"/>
                <a:ea typeface="Calibri" panose="020F0502020204030204" pitchFamily="34" charset="0"/>
                <a:cs typeface="Calibri" panose="020F0502020204030204" pitchFamily="34" charset="0"/>
              </a:rPr>
              <a:t> </a:t>
            </a:r>
            <a:r>
              <a:rPr lang="fr-FR" sz="2200" b="1" dirty="0">
                <a:effectLst/>
                <a:latin typeface="Calibri" panose="020F0502020204030204" pitchFamily="34" charset="0"/>
                <a:ea typeface="Calibri" panose="020F0502020204030204" pitchFamily="34" charset="0"/>
                <a:cs typeface="Calibri" panose="020F0502020204030204" pitchFamily="34" charset="0"/>
              </a:rPr>
              <a:t>présence de deux expérimentateurs exprimant des idées contradictoires </a:t>
            </a:r>
            <a:r>
              <a:rPr lang="fr-FR" sz="2200" dirty="0">
                <a:effectLst/>
                <a:latin typeface="Calibri" panose="020F0502020204030204" pitchFamily="34" charset="0"/>
                <a:ea typeface="Calibri" panose="020F0502020204030204" pitchFamily="34" charset="0"/>
                <a:cs typeface="Calibri" panose="020F0502020204030204" pitchFamily="34" charset="0"/>
              </a:rPr>
              <a:t>(variante 15), le pourcentage de sujets qui vont jusqu’à la décharge maximale tombe à 0%. </a:t>
            </a:r>
            <a:r>
              <a:rPr lang="fr-FR" sz="2200" b="1" dirty="0">
                <a:effectLst/>
                <a:latin typeface="Calibri" panose="020F0502020204030204" pitchFamily="34" charset="0"/>
                <a:ea typeface="Calibri" panose="020F0502020204030204" pitchFamily="34" charset="0"/>
                <a:cs typeface="Calibri" panose="020F0502020204030204" pitchFamily="34" charset="0"/>
              </a:rPr>
              <a:t>Quand d’autres sujets défient l’autorité</a:t>
            </a:r>
            <a:r>
              <a:rPr lang="fr-FR" sz="2200" dirty="0">
                <a:effectLst/>
                <a:latin typeface="Calibri" panose="020F0502020204030204" pitchFamily="34" charset="0"/>
                <a:ea typeface="Calibri" panose="020F0502020204030204" pitchFamily="34" charset="0"/>
                <a:cs typeface="Calibri" panose="020F0502020204030204" pitchFamily="34" charset="0"/>
              </a:rPr>
              <a:t>, alors de même l’obéissance chute (variante 17).</a:t>
            </a:r>
            <a:endParaRPr lang="fr-FR" sz="2200" b="1" dirty="0">
              <a:effectLst/>
              <a:latin typeface="Calibri" panose="020F0502020204030204" pitchFamily="34" charset="0"/>
              <a:ea typeface="Calibri" panose="020F0502020204030204" pitchFamily="34" charset="0"/>
              <a:cs typeface="Calibri" panose="020F0502020204030204" pitchFamily="34" charset="0"/>
            </a:endParaRPr>
          </a:p>
          <a:p>
            <a:pPr>
              <a:spcAft>
                <a:spcPts val="800"/>
              </a:spcAft>
            </a:pPr>
            <a:r>
              <a:rPr lang="fr-FR" sz="2200" b="1" dirty="0">
                <a:effectLst/>
                <a:latin typeface="Calibri" panose="020F0502020204030204" pitchFamily="34" charset="0"/>
                <a:ea typeface="Calibri" panose="020F0502020204030204" pitchFamily="34" charset="0"/>
                <a:cs typeface="Calibri" panose="020F0502020204030204" pitchFamily="34" charset="0"/>
              </a:rPr>
              <a:t>Le pouvoir comme unification groupale ne fonctionne qu’avec une pensée unique</a:t>
            </a:r>
            <a:r>
              <a:rPr lang="fr-FR" sz="2200" dirty="0">
                <a:effectLst/>
                <a:latin typeface="Calibri" panose="020F0502020204030204" pitchFamily="34" charset="0"/>
                <a:ea typeface="Calibri" panose="020F0502020204030204" pitchFamily="34" charset="0"/>
                <a:cs typeface="Calibri" panose="020F0502020204030204" pitchFamily="34" charset="0"/>
              </a:rPr>
              <a:t>. La disparité des commandements est une forme de contre-pouvoir, et l’existence d’une forme de rébellion incite également à la désobéissance.</a:t>
            </a:r>
            <a:endParaRPr lang="fr-FR" sz="2200" dirty="0"/>
          </a:p>
        </p:txBody>
      </p:sp>
      <p:sp>
        <p:nvSpPr>
          <p:cNvPr id="11" name="object 10">
            <a:extLst>
              <a:ext uri="{FF2B5EF4-FFF2-40B4-BE49-F238E27FC236}">
                <a16:creationId xmlns:a16="http://schemas.microsoft.com/office/drawing/2014/main" id="{228705A5-F687-4129-8E11-B38893B5560C}"/>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EB2AA75A-91EF-4D28-9768-8B9882650E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03FCDAED-17F1-47BC-9F20-CAE30E3E1B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1320030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1"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B48E4691-6AC8-4E20-BE9E-1E92CBA48BE8}"/>
              </a:ext>
            </a:extLst>
          </p:cNvPr>
          <p:cNvSpPr>
            <a:spLocks noGrp="1"/>
          </p:cNvSpPr>
          <p:nvPr>
            <p:ph type="title"/>
          </p:nvPr>
        </p:nvSpPr>
        <p:spPr>
          <a:xfrm>
            <a:off x="1098468" y="885651"/>
            <a:ext cx="3229803" cy="4624603"/>
          </a:xfrm>
        </p:spPr>
        <p:txBody>
          <a:bodyPr>
            <a:normAutofit/>
          </a:bodyPr>
          <a:lstStyle/>
          <a:p>
            <a:r>
              <a:rPr lang="fr-FR" dirty="0">
                <a:solidFill>
                  <a:srgbClr val="FFFFFF"/>
                </a:solidFill>
              </a:rPr>
              <a:t>L’analyse des résultats</a:t>
            </a:r>
          </a:p>
        </p:txBody>
      </p:sp>
      <p:sp>
        <p:nvSpPr>
          <p:cNvPr id="3" name="Espace réservé du contenu 2">
            <a:extLst>
              <a:ext uri="{FF2B5EF4-FFF2-40B4-BE49-F238E27FC236}">
                <a16:creationId xmlns:a16="http://schemas.microsoft.com/office/drawing/2014/main" id="{FFB13ADD-8646-4DFB-A623-170168018EE4}"/>
              </a:ext>
            </a:extLst>
          </p:cNvPr>
          <p:cNvSpPr>
            <a:spLocks noGrp="1"/>
          </p:cNvSpPr>
          <p:nvPr>
            <p:ph idx="1"/>
          </p:nvPr>
        </p:nvSpPr>
        <p:spPr>
          <a:xfrm>
            <a:off x="4978708" y="885651"/>
            <a:ext cx="6525220" cy="4616849"/>
          </a:xfrm>
        </p:spPr>
        <p:txBody>
          <a:bodyPr anchor="ctr">
            <a:normAutofit/>
          </a:bodyPr>
          <a:lstStyle/>
          <a:p>
            <a:r>
              <a:rPr lang="fr-FR" sz="2400" i="1"/>
              <a:t>Qu’est-ce qui, d’après vous, explique les résultats de cette expérience ?</a:t>
            </a:r>
          </a:p>
        </p:txBody>
      </p:sp>
      <p:sp>
        <p:nvSpPr>
          <p:cNvPr id="9" name="object 10">
            <a:extLst>
              <a:ext uri="{FF2B5EF4-FFF2-40B4-BE49-F238E27FC236}">
                <a16:creationId xmlns:a16="http://schemas.microsoft.com/office/drawing/2014/main" id="{3C50A954-7649-4EB6-A729-729AAFEE3581}"/>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4" name="Image 13">
            <a:extLst>
              <a:ext uri="{FF2B5EF4-FFF2-40B4-BE49-F238E27FC236}">
                <a16:creationId xmlns:a16="http://schemas.microsoft.com/office/drawing/2014/main" id="{F113F134-6BBE-4DD0-A616-72ADB9B640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6123D025-7BED-4337-AB24-4BFE8F7879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488690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4285630-E11A-4CC4-800A-68532E743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8">
            <a:extLst>
              <a:ext uri="{FF2B5EF4-FFF2-40B4-BE49-F238E27FC236}">
                <a16:creationId xmlns:a16="http://schemas.microsoft.com/office/drawing/2014/main" id="{069B0493-EC1B-42FD-A38E-D4620EA2CF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6152" y="2355786"/>
            <a:ext cx="5782800"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5">
            <a:extLst>
              <a:ext uri="{FF2B5EF4-FFF2-40B4-BE49-F238E27FC236}">
                <a16:creationId xmlns:a16="http://schemas.microsoft.com/office/drawing/2014/main" id="{D263E12D-D6FE-41E6-98B7-EBA88FED2E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9782" y="1654168"/>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80FAEE97-8C0C-4ED5-BC7D-C6870947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311136"/>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5BFAC9A7-CED6-40CD-BC73-6B06ECAC29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126737"/>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
            <a:extLst>
              <a:ext uri="{FF2B5EF4-FFF2-40B4-BE49-F238E27FC236}">
                <a16:creationId xmlns:a16="http://schemas.microsoft.com/office/drawing/2014/main" id="{880D38C5-CFB9-4498-AD9C-38B2BBF65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99168" y="1126737"/>
            <a:ext cx="5795510"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Titre 1">
            <a:extLst>
              <a:ext uri="{FF2B5EF4-FFF2-40B4-BE49-F238E27FC236}">
                <a16:creationId xmlns:a16="http://schemas.microsoft.com/office/drawing/2014/main" id="{47317C36-5043-4818-89BB-CBE23F775ABD}"/>
              </a:ext>
            </a:extLst>
          </p:cNvPr>
          <p:cNvSpPr txBox="1">
            <a:spLocks/>
          </p:cNvSpPr>
          <p:nvPr/>
        </p:nvSpPr>
        <p:spPr>
          <a:xfrm>
            <a:off x="1411113" y="1448470"/>
            <a:ext cx="5149124" cy="28708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Aft>
                <a:spcPts val="600"/>
              </a:spcAft>
            </a:pPr>
            <a:r>
              <a:rPr lang="en-US" sz="4800" kern="1200" spc="-240">
                <a:solidFill>
                  <a:srgbClr val="FFFFFF"/>
                </a:solidFill>
                <a:latin typeface="+mj-lt"/>
                <a:ea typeface="+mj-ea"/>
                <a:cs typeface="+mj-cs"/>
              </a:rPr>
              <a:t>I – Introduction à l’expérience de Milgram</a:t>
            </a:r>
            <a:endParaRPr lang="en-US" sz="4800" kern="1200">
              <a:solidFill>
                <a:srgbClr val="FFFFFF"/>
              </a:solidFill>
              <a:latin typeface="+mj-lt"/>
              <a:ea typeface="+mj-ea"/>
              <a:cs typeface="+mj-cs"/>
            </a:endParaRPr>
          </a:p>
        </p:txBody>
      </p:sp>
      <p:sp>
        <p:nvSpPr>
          <p:cNvPr id="16" name="object 10">
            <a:extLst>
              <a:ext uri="{FF2B5EF4-FFF2-40B4-BE49-F238E27FC236}">
                <a16:creationId xmlns:a16="http://schemas.microsoft.com/office/drawing/2014/main" id="{F34BD743-FD61-41BB-A161-2A5D9D04608F}"/>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8" name="Image 17">
            <a:extLst>
              <a:ext uri="{FF2B5EF4-FFF2-40B4-BE49-F238E27FC236}">
                <a16:creationId xmlns:a16="http://schemas.microsoft.com/office/drawing/2014/main" id="{EF94352F-C7D2-4C25-9B57-FCF081209DC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20" name="Image 19">
            <a:extLst>
              <a:ext uri="{FF2B5EF4-FFF2-40B4-BE49-F238E27FC236}">
                <a16:creationId xmlns:a16="http://schemas.microsoft.com/office/drawing/2014/main" id="{021B5A67-96F6-4C8D-8785-C4C0A82AC19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pic>
        <p:nvPicPr>
          <p:cNvPr id="3" name="Image 2">
            <a:extLst>
              <a:ext uri="{FF2B5EF4-FFF2-40B4-BE49-F238E27FC236}">
                <a16:creationId xmlns:a16="http://schemas.microsoft.com/office/drawing/2014/main" id="{6E152A3B-19B1-483B-AC1D-D1096E9DF1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2274" y="2585031"/>
            <a:ext cx="4940834" cy="3072581"/>
          </a:xfrm>
          <a:prstGeom prst="rect">
            <a:avLst/>
          </a:prstGeom>
        </p:spPr>
      </p:pic>
    </p:spTree>
    <p:extLst>
      <p:ext uri="{BB962C8B-B14F-4D97-AF65-F5344CB8AC3E}">
        <p14:creationId xmlns:p14="http://schemas.microsoft.com/office/powerpoint/2010/main" val="13004454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C3EFD13-3CD8-4457-B029-DD736C9E9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8">
            <a:extLst>
              <a:ext uri="{FF2B5EF4-FFF2-40B4-BE49-F238E27FC236}">
                <a16:creationId xmlns:a16="http://schemas.microsoft.com/office/drawing/2014/main" id="{AA9B61C3-6D3C-4B90-B343-810EC252B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63045" y="2216693"/>
            <a:ext cx="7447880" cy="3531074"/>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Titre 1">
            <a:extLst>
              <a:ext uri="{FF2B5EF4-FFF2-40B4-BE49-F238E27FC236}">
                <a16:creationId xmlns:a16="http://schemas.microsoft.com/office/drawing/2014/main" id="{47317C36-5043-4818-89BB-CBE23F775ABD}"/>
              </a:ext>
            </a:extLst>
          </p:cNvPr>
          <p:cNvSpPr txBox="1">
            <a:spLocks/>
          </p:cNvSpPr>
          <p:nvPr/>
        </p:nvSpPr>
        <p:spPr>
          <a:xfrm>
            <a:off x="4903099" y="2571909"/>
            <a:ext cx="5875165" cy="2826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6000" kern="1200" spc="-240" dirty="0">
                <a:solidFill>
                  <a:srgbClr val="FFFFFF"/>
                </a:solidFill>
                <a:latin typeface="+mj-lt"/>
                <a:ea typeface="+mj-ea"/>
                <a:cs typeface="+mj-cs"/>
              </a:rPr>
              <a:t>II – Propositions </a:t>
            </a:r>
            <a:r>
              <a:rPr lang="en-US" sz="6000" kern="1200" spc="-240" dirty="0" err="1">
                <a:solidFill>
                  <a:srgbClr val="FFFFFF"/>
                </a:solidFill>
                <a:latin typeface="+mj-lt"/>
                <a:ea typeface="+mj-ea"/>
                <a:cs typeface="+mj-cs"/>
              </a:rPr>
              <a:t>d’analyse</a:t>
            </a:r>
            <a:r>
              <a:rPr lang="en-US" sz="6000" kern="1200" spc="-240" dirty="0">
                <a:solidFill>
                  <a:srgbClr val="FFFFFF"/>
                </a:solidFill>
                <a:latin typeface="+mj-lt"/>
                <a:ea typeface="+mj-ea"/>
                <a:cs typeface="+mj-cs"/>
              </a:rPr>
              <a:t> </a:t>
            </a:r>
            <a:endParaRPr lang="en-US" sz="6000" kern="1200" dirty="0">
              <a:solidFill>
                <a:srgbClr val="FFFFFF"/>
              </a:solidFill>
              <a:latin typeface="+mj-lt"/>
              <a:ea typeface="+mj-ea"/>
              <a:cs typeface="+mj-cs"/>
            </a:endParaRPr>
          </a:p>
        </p:txBody>
      </p:sp>
      <p:sp>
        <p:nvSpPr>
          <p:cNvPr id="13" name="Freeform 5">
            <a:extLst>
              <a:ext uri="{FF2B5EF4-FFF2-40B4-BE49-F238E27FC236}">
                <a16:creationId xmlns:a16="http://schemas.microsoft.com/office/drawing/2014/main" id="{C1257FDB-F578-4AA9-844B-CF6CFA2FA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63045" y="1515074"/>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9999F923-F60C-4033-A0C7-BA36D1A44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897783" y="1172042"/>
            <a:ext cx="687754" cy="3820237"/>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F8C27FAF-AD0A-489C-A7B5-16CBFBB06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897783" y="987643"/>
            <a:ext cx="347200" cy="3699706"/>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
            <a:extLst>
              <a:ext uri="{FF2B5EF4-FFF2-40B4-BE49-F238E27FC236}">
                <a16:creationId xmlns:a16="http://schemas.microsoft.com/office/drawing/2014/main" id="{583B1E3E-6E8E-4E48-9EA6-56F1E306AA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40829" y="965200"/>
            <a:ext cx="3304154"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object 10">
            <a:extLst>
              <a:ext uri="{FF2B5EF4-FFF2-40B4-BE49-F238E27FC236}">
                <a16:creationId xmlns:a16="http://schemas.microsoft.com/office/drawing/2014/main" id="{4FD0A978-343D-4E9D-AFBB-986A8F7F24E7}"/>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6" name="Image 15">
            <a:extLst>
              <a:ext uri="{FF2B5EF4-FFF2-40B4-BE49-F238E27FC236}">
                <a16:creationId xmlns:a16="http://schemas.microsoft.com/office/drawing/2014/main" id="{D1735A31-40F2-455C-8372-E34F7F52269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8" name="Image 17">
            <a:extLst>
              <a:ext uri="{FF2B5EF4-FFF2-40B4-BE49-F238E27FC236}">
                <a16:creationId xmlns:a16="http://schemas.microsoft.com/office/drawing/2014/main" id="{922CB099-6170-46A1-ACE0-E8390918C27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7072510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86DA715-2075-4667-B8F1-9C03F5B0F280}"/>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Explication des résultats : la question de l’obéissance </a:t>
            </a:r>
            <a:r>
              <a:rPr lang="fr-FR" sz="2000" dirty="0">
                <a:solidFill>
                  <a:srgbClr val="FFFFFF"/>
                </a:solidFill>
              </a:rPr>
              <a:t>(1/2)</a:t>
            </a:r>
          </a:p>
        </p:txBody>
      </p:sp>
      <p:sp>
        <p:nvSpPr>
          <p:cNvPr id="3" name="Espace réservé du contenu 2">
            <a:extLst>
              <a:ext uri="{FF2B5EF4-FFF2-40B4-BE49-F238E27FC236}">
                <a16:creationId xmlns:a16="http://schemas.microsoft.com/office/drawing/2014/main" id="{2CCC8003-F713-4185-9219-C005F3E79AE6}"/>
              </a:ext>
            </a:extLst>
          </p:cNvPr>
          <p:cNvSpPr>
            <a:spLocks noGrp="1"/>
          </p:cNvSpPr>
          <p:nvPr>
            <p:ph idx="1"/>
          </p:nvPr>
        </p:nvSpPr>
        <p:spPr>
          <a:xfrm>
            <a:off x="1367624" y="2490436"/>
            <a:ext cx="9708995" cy="3567173"/>
          </a:xfrm>
        </p:spPr>
        <p:txBody>
          <a:bodyPr anchor="ctr">
            <a:normAutofit/>
          </a:bodyPr>
          <a:lstStyle/>
          <a:p>
            <a:pPr marL="0" indent="0">
              <a:spcAft>
                <a:spcPts val="800"/>
              </a:spcAft>
              <a:buNone/>
            </a:pPr>
            <a:r>
              <a:rPr lang="fr-FR" sz="2400" i="1" dirty="0">
                <a:latin typeface="Calibri" panose="020F0502020204030204" pitchFamily="34" charset="0"/>
                <a:ea typeface="Calibri" panose="020F0502020204030204" pitchFamily="34" charset="0"/>
                <a:cs typeface="Calibri" panose="020F0502020204030204" pitchFamily="34" charset="0"/>
              </a:rPr>
              <a:t>« Pour l'immense majorité, l'obligation à laquelle ils se sentaient tenus d'infliger des électrochocs s'accompagnait de manifestations de nervosité, d'angoisse et d'anxiété, c'est-à-dire d'une véritable « souffrance éthique ». Ce n'est donc pas qu'ils étaient dénués de « sentiment moral », même si en pratique, ils étaient incapables d'agir en accord avec ce sentiment et que le devoir d'obéissance prévalait sur les injonctions de leur conscience. C'est en effet ce dilemme de l'obéissance — le conflit entre l'obéissance à soi et l'obéissance aux ordres – qui est au cœur du phénomène de la passivité envers l'autorité destructrice, et non l'immoralité, le sadisme ou l'égoïsme supposé de l'immense majorité des hommes. </a:t>
            </a:r>
            <a:endParaRPr lang="fr-FR" sz="2400" i="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object 10">
            <a:extLst>
              <a:ext uri="{FF2B5EF4-FFF2-40B4-BE49-F238E27FC236}">
                <a16:creationId xmlns:a16="http://schemas.microsoft.com/office/drawing/2014/main" id="{9FD92F96-82CD-4A1C-A922-FB1ED57B0FEA}"/>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08AE1C3B-0394-4052-AD06-D8D9E59CAF9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D59B1117-287E-462B-A183-19E08312A98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17706537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86DA715-2075-4667-B8F1-9C03F5B0F280}"/>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Explication des résultats : la question de l’obéissance </a:t>
            </a:r>
            <a:r>
              <a:rPr lang="fr-FR" sz="2000" dirty="0">
                <a:solidFill>
                  <a:srgbClr val="FFFFFF"/>
                </a:solidFill>
              </a:rPr>
              <a:t>(2/2)</a:t>
            </a:r>
          </a:p>
        </p:txBody>
      </p:sp>
      <p:sp>
        <p:nvSpPr>
          <p:cNvPr id="3" name="Espace réservé du contenu 2">
            <a:extLst>
              <a:ext uri="{FF2B5EF4-FFF2-40B4-BE49-F238E27FC236}">
                <a16:creationId xmlns:a16="http://schemas.microsoft.com/office/drawing/2014/main" id="{2CCC8003-F713-4185-9219-C005F3E79AE6}"/>
              </a:ext>
            </a:extLst>
          </p:cNvPr>
          <p:cNvSpPr>
            <a:spLocks noGrp="1"/>
          </p:cNvSpPr>
          <p:nvPr>
            <p:ph idx="1"/>
          </p:nvPr>
        </p:nvSpPr>
        <p:spPr>
          <a:xfrm>
            <a:off x="1367624" y="2490436"/>
            <a:ext cx="9708995" cy="3567173"/>
          </a:xfrm>
        </p:spPr>
        <p:txBody>
          <a:bodyPr anchor="ctr">
            <a:normAutofit/>
          </a:bodyPr>
          <a:lstStyle/>
          <a:p>
            <a:pPr marL="0" indent="0">
              <a:spcAft>
                <a:spcPts val="800"/>
              </a:spcAft>
              <a:buNone/>
            </a:pPr>
            <a:r>
              <a:rPr lang="fr-FR" sz="2400" i="1" dirty="0">
                <a:latin typeface="Calibri" panose="020F0502020204030204" pitchFamily="34" charset="0"/>
                <a:ea typeface="Calibri" panose="020F0502020204030204" pitchFamily="34" charset="0"/>
                <a:cs typeface="Calibri" panose="020F0502020204030204" pitchFamily="34" charset="0"/>
              </a:rPr>
              <a:t>C'est là un point décisif sur lequel Milgram insiste tout particulièrement. De sorte que la question fondamentale n'est pas de savoir si les individus adhéraient ou non à des principes moraux de nature à condamner des injonctions cruelles — de fait, le plus grand nombre disposait d'un appareil éthique suffisamment élaboré pour percevoir la nature réelle de leurs actions —, mais de comprendre ce qui fait que les uns résolvaient le conflit en faveur de l'obéissance et les autres en faveur de leur conviction intime. » </a:t>
            </a:r>
            <a:r>
              <a:rPr lang="fr-FR" sz="2400" dirty="0">
                <a:latin typeface="Calibri" panose="020F0502020204030204" pitchFamily="34" charset="0"/>
                <a:ea typeface="Calibri" panose="020F0502020204030204" pitchFamily="34" charset="0"/>
                <a:cs typeface="Calibri" panose="020F0502020204030204" pitchFamily="34" charset="0"/>
              </a:rPr>
              <a:t>(Michel </a:t>
            </a:r>
            <a:r>
              <a:rPr lang="fr-FR" sz="2400" dirty="0" err="1">
                <a:latin typeface="Calibri" panose="020F0502020204030204" pitchFamily="34" charset="0"/>
                <a:ea typeface="Calibri" panose="020F0502020204030204" pitchFamily="34" charset="0"/>
                <a:cs typeface="Calibri" panose="020F0502020204030204" pitchFamily="34" charset="0"/>
              </a:rPr>
              <a:t>Terestchenko</a:t>
            </a:r>
            <a:r>
              <a:rPr lang="fr-FR" sz="2400" dirty="0">
                <a:latin typeface="Calibri" panose="020F0502020204030204" pitchFamily="34" charset="0"/>
                <a:ea typeface="Calibri" panose="020F0502020204030204" pitchFamily="34" charset="0"/>
                <a:cs typeface="Calibri" panose="020F0502020204030204" pitchFamily="34" charset="0"/>
              </a:rPr>
              <a:t>, </a:t>
            </a:r>
            <a:r>
              <a:rPr lang="fr-FR" sz="2400" i="1" dirty="0">
                <a:latin typeface="Calibri" panose="020F0502020204030204" pitchFamily="34" charset="0"/>
                <a:ea typeface="Calibri" panose="020F0502020204030204" pitchFamily="34" charset="0"/>
                <a:cs typeface="Calibri" panose="020F0502020204030204" pitchFamily="34" charset="0"/>
              </a:rPr>
              <a:t>Un si fragile vernis d’humanité </a:t>
            </a:r>
            <a:r>
              <a:rPr lang="fr-FR" sz="2400" dirty="0">
                <a:latin typeface="Calibri" panose="020F0502020204030204" pitchFamily="34" charset="0"/>
                <a:ea typeface="Calibri" panose="020F0502020204030204" pitchFamily="34" charset="0"/>
                <a:cs typeface="Calibri" panose="020F0502020204030204" pitchFamily="34" charset="0"/>
              </a:rPr>
              <a:t>(2005), Paris, La découverte, 2007, p. 132).</a:t>
            </a:r>
            <a:endParaRPr lang="fr-FR" sz="2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object 10">
            <a:extLst>
              <a:ext uri="{FF2B5EF4-FFF2-40B4-BE49-F238E27FC236}">
                <a16:creationId xmlns:a16="http://schemas.microsoft.com/office/drawing/2014/main" id="{1963AD44-D8A2-4D61-BE94-883DDB31B5F1}"/>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73F0F9C4-6663-41B6-BC33-FF713560CA1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8DD4C783-F6D1-457D-AFEE-DCD4991CF74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36765290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Rectangle 2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66647AC-A244-4DB6-AF0A-22D62D9BE805}"/>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 Etat agentique » </a:t>
            </a:r>
            <a:r>
              <a:rPr lang="fr-FR" sz="4000" i="1" dirty="0">
                <a:solidFill>
                  <a:srgbClr val="FFFFFF"/>
                </a:solidFill>
              </a:rPr>
              <a:t>vs</a:t>
            </a:r>
            <a:r>
              <a:rPr lang="fr-FR" sz="4000" dirty="0">
                <a:solidFill>
                  <a:srgbClr val="FFFFFF"/>
                </a:solidFill>
              </a:rPr>
              <a:t>. « état autonome »</a:t>
            </a:r>
          </a:p>
        </p:txBody>
      </p:sp>
      <p:sp>
        <p:nvSpPr>
          <p:cNvPr id="3" name="Espace réservé du contenu 2">
            <a:extLst>
              <a:ext uri="{FF2B5EF4-FFF2-40B4-BE49-F238E27FC236}">
                <a16:creationId xmlns:a16="http://schemas.microsoft.com/office/drawing/2014/main" id="{5BC45482-7F7C-4A50-8254-6177E430BAB5}"/>
              </a:ext>
            </a:extLst>
          </p:cNvPr>
          <p:cNvSpPr>
            <a:spLocks noGrp="1"/>
          </p:cNvSpPr>
          <p:nvPr>
            <p:ph idx="1"/>
          </p:nvPr>
        </p:nvSpPr>
        <p:spPr>
          <a:xfrm>
            <a:off x="1367246" y="2177170"/>
            <a:ext cx="9708995" cy="4201370"/>
          </a:xfrm>
        </p:spPr>
        <p:txBody>
          <a:bodyPr anchor="ctr">
            <a:normAutofit fontScale="92500" lnSpcReduction="10000"/>
          </a:bodyPr>
          <a:lstStyle/>
          <a:p>
            <a:pPr marL="0" indent="0">
              <a:buNone/>
            </a:pPr>
            <a:endParaRPr lang="fr-FR" sz="2400" dirty="0"/>
          </a:p>
          <a:p>
            <a:pPr marL="0" indent="0">
              <a:buNone/>
            </a:pPr>
            <a:r>
              <a:rPr lang="fr-FR" sz="2400" dirty="0"/>
              <a:t>Milgram met en avant ce qu’il appelle « </a:t>
            </a:r>
            <a:r>
              <a:rPr lang="fr-FR" sz="2400" b="1" dirty="0"/>
              <a:t>état agentique </a:t>
            </a:r>
            <a:r>
              <a:rPr lang="fr-FR" sz="2400" dirty="0"/>
              <a:t>».</a:t>
            </a:r>
          </a:p>
          <a:p>
            <a:pPr marL="0" indent="0">
              <a:buNone/>
            </a:pPr>
            <a:endParaRPr lang="fr-FR" sz="2400" dirty="0"/>
          </a:p>
          <a:p>
            <a:pPr marL="0" indent="0">
              <a:buNone/>
            </a:pPr>
            <a:r>
              <a:rPr lang="fr-FR" sz="2400" dirty="0"/>
              <a:t>L’</a:t>
            </a:r>
            <a:r>
              <a:rPr lang="fr-FR" sz="2400" b="1" dirty="0"/>
              <a:t>état agentique </a:t>
            </a:r>
            <a:r>
              <a:rPr lang="fr-FR" sz="2400" dirty="0"/>
              <a:t>« désigne la condition de l’individu qui se considère comme l’agent exécutif d’une volonté étrangère, par opposition à l’</a:t>
            </a:r>
            <a:r>
              <a:rPr lang="fr-FR" sz="2400" b="1" dirty="0"/>
              <a:t>état autonome </a:t>
            </a:r>
            <a:r>
              <a:rPr lang="fr-FR" sz="2400" dirty="0"/>
              <a:t>dans lequel il estime être l’auteur de ses actes » (Milgram)</a:t>
            </a:r>
          </a:p>
          <a:p>
            <a:pPr marL="0" indent="0">
              <a:buNone/>
            </a:pPr>
            <a:endParaRPr lang="fr-FR" sz="2400" dirty="0"/>
          </a:p>
          <a:p>
            <a:pPr marL="0" indent="0">
              <a:buNone/>
            </a:pPr>
            <a:r>
              <a:rPr lang="fr-FR" sz="2400" dirty="0"/>
              <a:t>Plus précisément : « Un individu est en état agentique quand, dans une situation sociale donnée, il se définit de façon telle qu’il accepte le contrôle total d’une personne possédant un statut plus élevé. Dans ce cas, il ne s’estime plus responsable de ses actes.  Il voit en lui-même un simple instrument destiné à exécuter la volonté d’autrui » (Milgram, </a:t>
            </a:r>
            <a:r>
              <a:rPr lang="fr-FR" sz="2400" i="1" dirty="0"/>
              <a:t>Soumission à l’autorité</a:t>
            </a:r>
            <a:r>
              <a:rPr lang="fr-FR" sz="2400" dirty="0"/>
              <a:t>, p. 167)</a:t>
            </a:r>
          </a:p>
          <a:p>
            <a:pPr marL="0" indent="0">
              <a:buNone/>
            </a:pPr>
            <a:endParaRPr lang="fr-FR" sz="2400" dirty="0"/>
          </a:p>
        </p:txBody>
      </p:sp>
      <p:sp>
        <p:nvSpPr>
          <p:cNvPr id="15" name="object 10">
            <a:extLst>
              <a:ext uri="{FF2B5EF4-FFF2-40B4-BE49-F238E27FC236}">
                <a16:creationId xmlns:a16="http://schemas.microsoft.com/office/drawing/2014/main" id="{B8E08E92-709F-4DD6-9202-EA5FFA7B78B7}"/>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6" name="Image 15">
            <a:extLst>
              <a:ext uri="{FF2B5EF4-FFF2-40B4-BE49-F238E27FC236}">
                <a16:creationId xmlns:a16="http://schemas.microsoft.com/office/drawing/2014/main" id="{ACEE5081-DC02-4FE9-A38D-B20E9327119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7" name="Image 16">
            <a:extLst>
              <a:ext uri="{FF2B5EF4-FFF2-40B4-BE49-F238E27FC236}">
                <a16:creationId xmlns:a16="http://schemas.microsoft.com/office/drawing/2014/main" id="{528E3A31-34A0-4CDD-9F39-3356C739BD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15419476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Rectangle 2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66647AC-A244-4DB6-AF0A-22D62D9BE805}"/>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 Etat agentique » </a:t>
            </a:r>
            <a:r>
              <a:rPr lang="fr-FR" sz="4000" i="1" dirty="0">
                <a:solidFill>
                  <a:srgbClr val="FFFFFF"/>
                </a:solidFill>
              </a:rPr>
              <a:t>vs</a:t>
            </a:r>
            <a:r>
              <a:rPr lang="fr-FR" sz="4000" dirty="0">
                <a:solidFill>
                  <a:srgbClr val="FFFFFF"/>
                </a:solidFill>
              </a:rPr>
              <a:t>. « état autonome »</a:t>
            </a:r>
          </a:p>
        </p:txBody>
      </p:sp>
      <p:sp>
        <p:nvSpPr>
          <p:cNvPr id="3" name="Espace réservé du contenu 2">
            <a:extLst>
              <a:ext uri="{FF2B5EF4-FFF2-40B4-BE49-F238E27FC236}">
                <a16:creationId xmlns:a16="http://schemas.microsoft.com/office/drawing/2014/main" id="{5BC45482-7F7C-4A50-8254-6177E430BAB5}"/>
              </a:ext>
            </a:extLst>
          </p:cNvPr>
          <p:cNvSpPr>
            <a:spLocks noGrp="1"/>
          </p:cNvSpPr>
          <p:nvPr>
            <p:ph idx="1"/>
          </p:nvPr>
        </p:nvSpPr>
        <p:spPr>
          <a:xfrm>
            <a:off x="1367246" y="2285959"/>
            <a:ext cx="9708995" cy="3472400"/>
          </a:xfrm>
        </p:spPr>
        <p:txBody>
          <a:bodyPr anchor="ctr">
            <a:normAutofit/>
          </a:bodyPr>
          <a:lstStyle/>
          <a:p>
            <a:pPr marL="0" indent="0">
              <a:buNone/>
            </a:pPr>
            <a:endParaRPr lang="fr-FR" sz="2400" dirty="0"/>
          </a:p>
          <a:p>
            <a:pPr marL="0" indent="0">
              <a:buNone/>
            </a:pPr>
            <a:r>
              <a:rPr lang="fr-FR" sz="2200" dirty="0"/>
              <a:t>« Selon Milgram, lorsque l’individu est intégré à une organisation sociale hiérarchique et qu’il est confronté à une autorité, il peut subir une sorte d</a:t>
            </a:r>
            <a:r>
              <a:rPr lang="fr-FR" sz="2200" b="1" dirty="0"/>
              <a:t>’altération de son fonctionnement psychologique habituel </a:t>
            </a:r>
            <a:r>
              <a:rPr lang="fr-FR" sz="2200" dirty="0"/>
              <a:t>permettant d’accepter le contrôle total de l’autorité (état qualifié d’"agentique"). Lorsque les comportements sont induits par un ordre, cela tend à réduire l’expérience subjective d’être l’auteur de l’action. Confortant cette interprétation, une étude révèle que les processus neuraux liés aux comportements sous obéissance ressemblent davantage à ceux impliqués dans les situations de mouvements passifs qu'à ceux présents dans les actions accomplies intentionnellement. » (universalis.fr)</a:t>
            </a:r>
          </a:p>
          <a:p>
            <a:pPr marL="0" indent="0">
              <a:buNone/>
            </a:pPr>
            <a:endParaRPr lang="fr-FR" sz="2400" dirty="0"/>
          </a:p>
          <a:p>
            <a:pPr marL="0" indent="0">
              <a:buNone/>
            </a:pPr>
            <a:endParaRPr lang="fr-FR" sz="2400" dirty="0"/>
          </a:p>
        </p:txBody>
      </p:sp>
      <p:sp>
        <p:nvSpPr>
          <p:cNvPr id="15" name="object 10">
            <a:extLst>
              <a:ext uri="{FF2B5EF4-FFF2-40B4-BE49-F238E27FC236}">
                <a16:creationId xmlns:a16="http://schemas.microsoft.com/office/drawing/2014/main" id="{B8E08E92-709F-4DD6-9202-EA5FFA7B78B7}"/>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6" name="Image 15">
            <a:extLst>
              <a:ext uri="{FF2B5EF4-FFF2-40B4-BE49-F238E27FC236}">
                <a16:creationId xmlns:a16="http://schemas.microsoft.com/office/drawing/2014/main" id="{ACEE5081-DC02-4FE9-A38D-B20E9327119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7" name="Image 16">
            <a:extLst>
              <a:ext uri="{FF2B5EF4-FFF2-40B4-BE49-F238E27FC236}">
                <a16:creationId xmlns:a16="http://schemas.microsoft.com/office/drawing/2014/main" id="{528E3A31-34A0-4CDD-9F39-3356C739BD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9441434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1"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266647AC-A244-4DB6-AF0A-22D62D9BE805}"/>
              </a:ext>
            </a:extLst>
          </p:cNvPr>
          <p:cNvSpPr>
            <a:spLocks noGrp="1"/>
          </p:cNvSpPr>
          <p:nvPr>
            <p:ph type="title"/>
          </p:nvPr>
        </p:nvSpPr>
        <p:spPr>
          <a:xfrm>
            <a:off x="1098468" y="885651"/>
            <a:ext cx="3229803" cy="4624603"/>
          </a:xfrm>
        </p:spPr>
        <p:txBody>
          <a:bodyPr>
            <a:normAutofit/>
          </a:bodyPr>
          <a:lstStyle/>
          <a:p>
            <a:r>
              <a:rPr lang="fr-FR" dirty="0">
                <a:solidFill>
                  <a:srgbClr val="FFFFFF"/>
                </a:solidFill>
              </a:rPr>
              <a:t>« Etat agentique » </a:t>
            </a:r>
            <a:r>
              <a:rPr lang="fr-FR" i="1" dirty="0">
                <a:solidFill>
                  <a:srgbClr val="FFFFFF"/>
                </a:solidFill>
              </a:rPr>
              <a:t>vs</a:t>
            </a:r>
            <a:r>
              <a:rPr lang="fr-FR" dirty="0">
                <a:solidFill>
                  <a:srgbClr val="FFFFFF"/>
                </a:solidFill>
              </a:rPr>
              <a:t>. « état autonome »</a:t>
            </a:r>
          </a:p>
        </p:txBody>
      </p:sp>
      <p:sp>
        <p:nvSpPr>
          <p:cNvPr id="3" name="Espace réservé du contenu 2">
            <a:extLst>
              <a:ext uri="{FF2B5EF4-FFF2-40B4-BE49-F238E27FC236}">
                <a16:creationId xmlns:a16="http://schemas.microsoft.com/office/drawing/2014/main" id="{5BC45482-7F7C-4A50-8254-6177E430BAB5}"/>
              </a:ext>
            </a:extLst>
          </p:cNvPr>
          <p:cNvSpPr>
            <a:spLocks noGrp="1"/>
          </p:cNvSpPr>
          <p:nvPr>
            <p:ph idx="1"/>
          </p:nvPr>
        </p:nvSpPr>
        <p:spPr>
          <a:xfrm>
            <a:off x="4978708" y="885651"/>
            <a:ext cx="6525220" cy="4616849"/>
          </a:xfrm>
        </p:spPr>
        <p:txBody>
          <a:bodyPr anchor="ctr">
            <a:normAutofit/>
          </a:bodyPr>
          <a:lstStyle/>
          <a:p>
            <a:pPr marL="0" indent="0">
              <a:buNone/>
            </a:pPr>
            <a:r>
              <a:rPr lang="fr-FR" i="1" dirty="0">
                <a:sym typeface="Wingdings" panose="05000000000000000000" pitchFamily="2" charset="2"/>
              </a:rPr>
              <a:t> </a:t>
            </a:r>
            <a:r>
              <a:rPr lang="fr-FR" i="1" dirty="0"/>
              <a:t>Dans quelles situations concrètes est-on susceptible de se conduire dans un « état agentique » ? </a:t>
            </a:r>
          </a:p>
        </p:txBody>
      </p:sp>
      <p:sp>
        <p:nvSpPr>
          <p:cNvPr id="9" name="object 10">
            <a:extLst>
              <a:ext uri="{FF2B5EF4-FFF2-40B4-BE49-F238E27FC236}">
                <a16:creationId xmlns:a16="http://schemas.microsoft.com/office/drawing/2014/main" id="{99CCEA76-D92F-4F3E-99F5-44EB4BEB0429}"/>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4" name="Image 13">
            <a:extLst>
              <a:ext uri="{FF2B5EF4-FFF2-40B4-BE49-F238E27FC236}">
                <a16:creationId xmlns:a16="http://schemas.microsoft.com/office/drawing/2014/main" id="{71C63A97-1061-49F2-9E03-71FBF5FE2A6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795EA193-B272-42CB-8FB9-277503BCEE5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239404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86DA715-2075-4667-B8F1-9C03F5B0F280}"/>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La croyance en la légitimité de l’autorité</a:t>
            </a:r>
          </a:p>
        </p:txBody>
      </p:sp>
      <p:sp>
        <p:nvSpPr>
          <p:cNvPr id="3" name="Espace réservé du contenu 2">
            <a:extLst>
              <a:ext uri="{FF2B5EF4-FFF2-40B4-BE49-F238E27FC236}">
                <a16:creationId xmlns:a16="http://schemas.microsoft.com/office/drawing/2014/main" id="{2CCC8003-F713-4185-9219-C005F3E79AE6}"/>
              </a:ext>
            </a:extLst>
          </p:cNvPr>
          <p:cNvSpPr>
            <a:spLocks noGrp="1"/>
          </p:cNvSpPr>
          <p:nvPr>
            <p:ph idx="1"/>
          </p:nvPr>
        </p:nvSpPr>
        <p:spPr>
          <a:xfrm>
            <a:off x="1367624" y="2378076"/>
            <a:ext cx="9708995" cy="3544961"/>
          </a:xfrm>
        </p:spPr>
        <p:txBody>
          <a:bodyPr anchor="ctr">
            <a:noAutofit/>
          </a:bodyPr>
          <a:lstStyle/>
          <a:p>
            <a:pPr>
              <a:spcAft>
                <a:spcPts val="800"/>
              </a:spcAft>
            </a:pPr>
            <a:r>
              <a:rPr lang="fr-FR" sz="2200" dirty="0">
                <a:latin typeface="Calibri" panose="020F0502020204030204" pitchFamily="34" charset="0"/>
                <a:ea typeface="Calibri" panose="020F0502020204030204" pitchFamily="34" charset="0"/>
                <a:cs typeface="Calibri" panose="020F0502020204030204" pitchFamily="34" charset="0"/>
              </a:rPr>
              <a:t>Le point déterminant est celui de la </a:t>
            </a:r>
            <a:r>
              <a:rPr lang="fr-FR" sz="2200" b="1" dirty="0">
                <a:latin typeface="Calibri" panose="020F0502020204030204" pitchFamily="34" charset="0"/>
                <a:ea typeface="Calibri" panose="020F0502020204030204" pitchFamily="34" charset="0"/>
                <a:cs typeface="Calibri" panose="020F0502020204030204" pitchFamily="34" charset="0"/>
              </a:rPr>
              <a:t>légitimité de l’autorité </a:t>
            </a:r>
            <a:r>
              <a:rPr lang="fr-FR" sz="2200" dirty="0">
                <a:latin typeface="Calibri" panose="020F0502020204030204" pitchFamily="34" charset="0"/>
                <a:ea typeface="Calibri" panose="020F0502020204030204" pitchFamily="34" charset="0"/>
                <a:cs typeface="Calibri" panose="020F0502020204030204" pitchFamily="34" charset="0"/>
              </a:rPr>
              <a:t>reconnue comme telle. Elle suppose que derrière l’instance symbolique de l’autorité scientifique, du gouvernement, de l’entreprise, il y ait des croyances partagées auxquelles nous accordons de la valeur : le progrès, la science, la productivité, etc.</a:t>
            </a:r>
          </a:p>
          <a:p>
            <a:pPr>
              <a:spcAft>
                <a:spcPts val="800"/>
              </a:spcAft>
            </a:pPr>
            <a:r>
              <a:rPr lang="fr-FR" sz="2200" dirty="0">
                <a:latin typeface="Calibri" panose="020F0502020204030204" pitchFamily="34" charset="0"/>
                <a:ea typeface="Calibri" panose="020F0502020204030204" pitchFamily="34" charset="0"/>
                <a:cs typeface="Calibri" panose="020F0502020204030204" pitchFamily="34" charset="0"/>
              </a:rPr>
              <a:t>La position </a:t>
            </a:r>
            <a:r>
              <a:rPr lang="fr-FR" sz="2200" b="1" dirty="0">
                <a:latin typeface="Calibri" panose="020F0502020204030204" pitchFamily="34" charset="0"/>
                <a:ea typeface="Calibri" panose="020F0502020204030204" pitchFamily="34" charset="0"/>
                <a:cs typeface="Calibri" panose="020F0502020204030204" pitchFamily="34" charset="0"/>
              </a:rPr>
              <a:t>agentique</a:t>
            </a:r>
            <a:r>
              <a:rPr lang="fr-FR" sz="2200" dirty="0">
                <a:latin typeface="Calibri" panose="020F0502020204030204" pitchFamily="34" charset="0"/>
                <a:ea typeface="Calibri" panose="020F0502020204030204" pitchFamily="34" charset="0"/>
                <a:cs typeface="Calibri" panose="020F0502020204030204" pitchFamily="34" charset="0"/>
              </a:rPr>
              <a:t> a des bénéfices secondaires : elle nous épargne le coût psychique d’un </a:t>
            </a:r>
            <a:r>
              <a:rPr lang="fr-FR" sz="2200" b="1" dirty="0">
                <a:latin typeface="Calibri" panose="020F0502020204030204" pitchFamily="34" charset="0"/>
                <a:ea typeface="Calibri" panose="020F0502020204030204" pitchFamily="34" charset="0"/>
                <a:cs typeface="Calibri" panose="020F0502020204030204" pitchFamily="34" charset="0"/>
              </a:rPr>
              <a:t>conflit moral interne</a:t>
            </a:r>
            <a:r>
              <a:rPr lang="fr-FR" sz="2200" dirty="0">
                <a:latin typeface="Calibri" panose="020F0502020204030204" pitchFamily="34" charset="0"/>
                <a:ea typeface="Calibri" panose="020F0502020204030204" pitchFamily="34" charset="0"/>
                <a:cs typeface="Calibri" panose="020F0502020204030204" pitchFamily="34" charset="0"/>
              </a:rPr>
              <a:t>, entre des valeurs opposées, ou entre deux principes contradictoires, par exemple une « </a:t>
            </a:r>
            <a:r>
              <a:rPr lang="fr-FR" sz="2200" b="1" dirty="0">
                <a:latin typeface="Calibri" panose="020F0502020204030204" pitchFamily="34" charset="0"/>
                <a:ea typeface="Calibri" panose="020F0502020204030204" pitchFamily="34" charset="0"/>
                <a:cs typeface="Calibri" panose="020F0502020204030204" pitchFamily="34" charset="0"/>
              </a:rPr>
              <a:t>éthique de la responsabilité </a:t>
            </a:r>
            <a:r>
              <a:rPr lang="fr-FR" sz="2200" dirty="0">
                <a:latin typeface="Calibri" panose="020F0502020204030204" pitchFamily="34" charset="0"/>
                <a:ea typeface="Calibri" panose="020F0502020204030204" pitchFamily="34" charset="0"/>
                <a:cs typeface="Calibri" panose="020F0502020204030204" pitchFamily="34" charset="0"/>
              </a:rPr>
              <a:t>» (agir en fonction des conséquences supposées d’une action) et une </a:t>
            </a:r>
            <a:r>
              <a:rPr lang="fr-FR" sz="2200" b="1" dirty="0">
                <a:latin typeface="Calibri" panose="020F0502020204030204" pitchFamily="34" charset="0"/>
                <a:ea typeface="Calibri" panose="020F0502020204030204" pitchFamily="34" charset="0"/>
                <a:cs typeface="Calibri" panose="020F0502020204030204" pitchFamily="34" charset="0"/>
              </a:rPr>
              <a:t>« éthique de la conviction </a:t>
            </a:r>
            <a:r>
              <a:rPr lang="fr-FR" sz="2200" dirty="0">
                <a:latin typeface="Calibri" panose="020F0502020204030204" pitchFamily="34" charset="0"/>
                <a:ea typeface="Calibri" panose="020F0502020204030204" pitchFamily="34" charset="0"/>
                <a:cs typeface="Calibri" panose="020F0502020204030204" pitchFamily="34" charset="0"/>
              </a:rPr>
              <a:t>» (agir en vertu d’un principe stable) (</a:t>
            </a:r>
            <a:r>
              <a:rPr lang="fr-FR" sz="2200" i="1" dirty="0">
                <a:latin typeface="Calibri" panose="020F0502020204030204" pitchFamily="34" charset="0"/>
                <a:ea typeface="Calibri" panose="020F0502020204030204" pitchFamily="34" charset="0"/>
                <a:cs typeface="Calibri" panose="020F0502020204030204" pitchFamily="34" charset="0"/>
              </a:rPr>
              <a:t>cf</a:t>
            </a:r>
            <a:r>
              <a:rPr lang="fr-FR" sz="2200" dirty="0">
                <a:latin typeface="Calibri" panose="020F0502020204030204" pitchFamily="34" charset="0"/>
                <a:ea typeface="Calibri" panose="020F0502020204030204" pitchFamily="34" charset="0"/>
                <a:cs typeface="Calibri" panose="020F0502020204030204" pitchFamily="34" charset="0"/>
              </a:rPr>
              <a:t>. Max Weber, </a:t>
            </a:r>
            <a:r>
              <a:rPr lang="fr-FR" sz="2200" i="1" dirty="0">
                <a:latin typeface="Calibri" panose="020F0502020204030204" pitchFamily="34" charset="0"/>
                <a:ea typeface="Calibri" panose="020F0502020204030204" pitchFamily="34" charset="0"/>
                <a:cs typeface="Calibri" panose="020F0502020204030204" pitchFamily="34" charset="0"/>
              </a:rPr>
              <a:t>Le savant et le politique</a:t>
            </a:r>
            <a:r>
              <a:rPr lang="fr-FR" sz="2200" dirty="0">
                <a:latin typeface="Calibri" panose="020F0502020204030204" pitchFamily="34" charset="0"/>
                <a:ea typeface="Calibri" panose="020F0502020204030204" pitchFamily="34" charset="0"/>
                <a:cs typeface="Calibri" panose="020F0502020204030204" pitchFamily="34" charset="0"/>
              </a:rPr>
              <a:t>).</a:t>
            </a:r>
            <a:endParaRPr lang="fr-FR" sz="22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11" name="object 10">
            <a:extLst>
              <a:ext uri="{FF2B5EF4-FFF2-40B4-BE49-F238E27FC236}">
                <a16:creationId xmlns:a16="http://schemas.microsoft.com/office/drawing/2014/main" id="{00F37F8F-0EB8-4DE9-9B0B-E8AFC00F1691}"/>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BBBB124B-FD94-4850-94E2-117865C7F2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E083539F-464E-4193-8A91-A1C89B03DD5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9357779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86DA715-2075-4667-B8F1-9C03F5B0F280}"/>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La soumission à l’autorité comme rationalité groupale</a:t>
            </a:r>
          </a:p>
        </p:txBody>
      </p:sp>
      <p:sp>
        <p:nvSpPr>
          <p:cNvPr id="3" name="Espace réservé du contenu 2">
            <a:extLst>
              <a:ext uri="{FF2B5EF4-FFF2-40B4-BE49-F238E27FC236}">
                <a16:creationId xmlns:a16="http://schemas.microsoft.com/office/drawing/2014/main" id="{2CCC8003-F713-4185-9219-C005F3E79AE6}"/>
              </a:ext>
            </a:extLst>
          </p:cNvPr>
          <p:cNvSpPr>
            <a:spLocks noGrp="1"/>
          </p:cNvSpPr>
          <p:nvPr>
            <p:ph idx="1"/>
          </p:nvPr>
        </p:nvSpPr>
        <p:spPr>
          <a:xfrm>
            <a:off x="1367624" y="2378076"/>
            <a:ext cx="9708995" cy="4479924"/>
          </a:xfrm>
        </p:spPr>
        <p:txBody>
          <a:bodyPr anchor="ctr">
            <a:normAutofit fontScale="92500" lnSpcReduction="10000"/>
          </a:bodyPr>
          <a:lstStyle/>
          <a:p>
            <a:pPr>
              <a:spcAft>
                <a:spcPts val="800"/>
              </a:spcAft>
            </a:pPr>
            <a:r>
              <a:rPr lang="fr-FR" sz="2400" dirty="0">
                <a:effectLst/>
                <a:latin typeface="Calibri" panose="020F0502020204030204" pitchFamily="34" charset="0"/>
                <a:ea typeface="Calibri" panose="020F0502020204030204" pitchFamily="34" charset="0"/>
                <a:cs typeface="Calibri" panose="020F0502020204030204" pitchFamily="34" charset="0"/>
              </a:rPr>
              <a:t>Par le groupe (par les « faits sociaux », dirait Durkheim), on obtient des actes groupaux qu’un sujet seul n’aurait pas effectué avec sa rationalité propre, sous la pluralité des influences groupales. </a:t>
            </a:r>
            <a:r>
              <a:rPr lang="fr-FR" sz="2400" b="1" dirty="0">
                <a:effectLst/>
                <a:latin typeface="Calibri" panose="020F0502020204030204" pitchFamily="34" charset="0"/>
                <a:ea typeface="Calibri" panose="020F0502020204030204" pitchFamily="34" charset="0"/>
                <a:cs typeface="Calibri" panose="020F0502020204030204" pitchFamily="34" charset="0"/>
              </a:rPr>
              <a:t>La soumission à l’autorité est une rationalité groupale </a:t>
            </a:r>
            <a:r>
              <a:rPr lang="fr-FR" sz="2400" dirty="0">
                <a:effectLst/>
                <a:latin typeface="Calibri" panose="020F0502020204030204" pitchFamily="34" charset="0"/>
                <a:ea typeface="Calibri" panose="020F0502020204030204" pitchFamily="34" charset="0"/>
                <a:cs typeface="Calibri" panose="020F0502020204030204" pitchFamily="34" charset="0"/>
              </a:rPr>
              <a:t>qui peut apparaitre irrationnelle pour un sujet hors-groupe (c’est-à-dire perçu par une rationalité individuelle).</a:t>
            </a:r>
          </a:p>
          <a:p>
            <a:pPr>
              <a:spcAft>
                <a:spcPts val="800"/>
              </a:spcAft>
            </a:pPr>
            <a:r>
              <a:rPr lang="fr-FR" sz="2400" dirty="0">
                <a:effectLst/>
                <a:latin typeface="Calibri" panose="020F0502020204030204" pitchFamily="34" charset="0"/>
                <a:ea typeface="Calibri" panose="020F0502020204030204" pitchFamily="34" charset="0"/>
                <a:cs typeface="Calibri" panose="020F0502020204030204" pitchFamily="34" charset="0"/>
              </a:rPr>
              <a:t>Dans l’expérience de Milgram, la situation fait que l’autorité de l’expérimentateur efface la responsabilité de l’acteur/sujet. Responsabilité en tant que « capacité à répondre de ». </a:t>
            </a:r>
            <a:r>
              <a:rPr lang="fr-FR" sz="2400" b="1" dirty="0">
                <a:effectLst/>
                <a:latin typeface="Calibri" panose="020F0502020204030204" pitchFamily="34" charset="0"/>
                <a:ea typeface="Calibri" panose="020F0502020204030204" pitchFamily="34" charset="0"/>
                <a:cs typeface="Calibri" panose="020F0502020204030204" pitchFamily="34" charset="0"/>
              </a:rPr>
              <a:t>Les conditions font que cette responsabilité individuelle s’évapore, mais pas le sens moral des actes </a:t>
            </a:r>
            <a:r>
              <a:rPr lang="fr-FR" sz="2400" dirty="0">
                <a:effectLst/>
                <a:latin typeface="Calibri" panose="020F0502020204030204" pitchFamily="34" charset="0"/>
                <a:ea typeface="Calibri" panose="020F0502020204030204" pitchFamily="34" charset="0"/>
                <a:cs typeface="Calibri" panose="020F0502020204030204" pitchFamily="34" charset="0"/>
              </a:rPr>
              <a:t>que le sujet commet : c’est-à-dire que les malaises des sujets sont réels.</a:t>
            </a:r>
          </a:p>
          <a:p>
            <a:pPr>
              <a:spcAft>
                <a:spcPts val="800"/>
              </a:spcAft>
            </a:pPr>
            <a:r>
              <a:rPr lang="fr-FR" sz="2400" dirty="0">
                <a:effectLst/>
                <a:latin typeface="Calibri" panose="020F0502020204030204" pitchFamily="34" charset="0"/>
                <a:ea typeface="Calibri" panose="020F0502020204030204" pitchFamily="34" charset="0"/>
                <a:cs typeface="Calibri" panose="020F0502020204030204" pitchFamily="34" charset="0"/>
              </a:rPr>
              <a:t>L’angoisse et l’anxiété liées à la situation désagréable (acte de violence envers une personne) sont  « symptomatisées » par des conflits ressentis par le sujet. Cela ouvre un </a:t>
            </a:r>
            <a:r>
              <a:rPr lang="fr-FR" sz="2400" b="1" dirty="0">
                <a:effectLst/>
                <a:latin typeface="Calibri" panose="020F0502020204030204" pitchFamily="34" charset="0"/>
                <a:ea typeface="Calibri" panose="020F0502020204030204" pitchFamily="34" charset="0"/>
                <a:cs typeface="Calibri" panose="020F0502020204030204" pitchFamily="34" charset="0"/>
              </a:rPr>
              <a:t>champ de réflexion entre sentiment de culpabilité et sentiment de responsabilité</a:t>
            </a:r>
            <a:r>
              <a:rPr lang="fr-FR" sz="2400" dirty="0">
                <a:effectLst/>
                <a:latin typeface="Calibri" panose="020F0502020204030204" pitchFamily="34" charset="0"/>
                <a:ea typeface="Calibri" panose="020F0502020204030204" pitchFamily="34" charset="0"/>
                <a:cs typeface="Calibri" panose="020F0502020204030204" pitchFamily="34" charset="0"/>
              </a:rPr>
              <a:t>.</a:t>
            </a:r>
            <a:endParaRPr lang="fr-FR"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fr-FR" sz="1900" dirty="0"/>
          </a:p>
        </p:txBody>
      </p:sp>
      <p:sp>
        <p:nvSpPr>
          <p:cNvPr id="11" name="object 10">
            <a:extLst>
              <a:ext uri="{FF2B5EF4-FFF2-40B4-BE49-F238E27FC236}">
                <a16:creationId xmlns:a16="http://schemas.microsoft.com/office/drawing/2014/main" id="{6A0070A1-FBF1-4F97-A345-913A0E9A71E7}"/>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AB8B051D-E631-4DCD-8174-2DD805EF40B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3932D5D4-AB98-4024-A3DA-A921F0CF124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0170955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86DA715-2075-4667-B8F1-9C03F5B0F280}"/>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La cohérence entre soi et le groupe</a:t>
            </a:r>
          </a:p>
        </p:txBody>
      </p:sp>
      <p:sp>
        <p:nvSpPr>
          <p:cNvPr id="3" name="Espace réservé du contenu 2">
            <a:extLst>
              <a:ext uri="{FF2B5EF4-FFF2-40B4-BE49-F238E27FC236}">
                <a16:creationId xmlns:a16="http://schemas.microsoft.com/office/drawing/2014/main" id="{2CCC8003-F713-4185-9219-C005F3E79AE6}"/>
              </a:ext>
            </a:extLst>
          </p:cNvPr>
          <p:cNvSpPr>
            <a:spLocks noGrp="1"/>
          </p:cNvSpPr>
          <p:nvPr>
            <p:ph idx="1"/>
          </p:nvPr>
        </p:nvSpPr>
        <p:spPr>
          <a:xfrm>
            <a:off x="1316765" y="2332745"/>
            <a:ext cx="9708995" cy="3425614"/>
          </a:xfrm>
        </p:spPr>
        <p:txBody>
          <a:bodyPr anchor="ctr">
            <a:normAutofit/>
          </a:bodyPr>
          <a:lstStyle/>
          <a:p>
            <a:pPr>
              <a:spcAft>
                <a:spcPts val="800"/>
              </a:spcAft>
            </a:pPr>
            <a:r>
              <a:rPr lang="fr-FR" sz="2000" dirty="0">
                <a:effectLst/>
                <a:latin typeface="Calibri" panose="020F0502020204030204" pitchFamily="34" charset="0"/>
                <a:ea typeface="Calibri" panose="020F0502020204030204" pitchFamily="34" charset="0"/>
                <a:cs typeface="Calibri" panose="020F0502020204030204" pitchFamily="34" charset="0"/>
              </a:rPr>
              <a:t>Les phénomènes d’appartenance à la collectivité (dans les différents groupes) entraînent une </a:t>
            </a:r>
            <a:r>
              <a:rPr lang="fr-FR" sz="2000" b="1" dirty="0">
                <a:effectLst/>
                <a:latin typeface="Calibri" panose="020F0502020204030204" pitchFamily="34" charset="0"/>
                <a:ea typeface="Calibri" panose="020F0502020204030204" pitchFamily="34" charset="0"/>
                <a:cs typeface="Calibri" panose="020F0502020204030204" pitchFamily="34" charset="0"/>
              </a:rPr>
              <a:t>recherche de cohérence entre soi et le groupe</a:t>
            </a:r>
            <a:r>
              <a:rPr lang="fr-FR" sz="2000" dirty="0">
                <a:effectLst/>
                <a:latin typeface="Calibri" panose="020F0502020204030204" pitchFamily="34" charset="0"/>
                <a:ea typeface="Calibri" panose="020F0502020204030204" pitchFamily="34" charset="0"/>
                <a:cs typeface="Calibri" panose="020F0502020204030204" pitchFamily="34" charset="0"/>
              </a:rPr>
              <a:t>. La déviance est une confrontation au collectif, une remise en cause de l’organisation socioculturelle. C’est révélateur d’une position à l’égard du pouvoir instauré et donc des liens interpersonnels dans les groupes.</a:t>
            </a:r>
          </a:p>
          <a:p>
            <a:pPr>
              <a:spcAft>
                <a:spcPts val="800"/>
              </a:spcAft>
            </a:pPr>
            <a:r>
              <a:rPr lang="fr-FR" sz="2000" b="1" dirty="0">
                <a:effectLst/>
                <a:latin typeface="Calibri" panose="020F0502020204030204" pitchFamily="34" charset="0"/>
                <a:ea typeface="Calibri" panose="020F0502020204030204" pitchFamily="34" charset="0"/>
                <a:cs typeface="Calibri" panose="020F0502020204030204" pitchFamily="34" charset="0"/>
              </a:rPr>
              <a:t>Le pouvoir est un organisateur groupal </a:t>
            </a:r>
            <a:r>
              <a:rPr lang="fr-FR" sz="2000" dirty="0">
                <a:effectLst/>
                <a:latin typeface="Calibri" panose="020F0502020204030204" pitchFamily="34" charset="0"/>
                <a:ea typeface="Calibri" panose="020F0502020204030204" pitchFamily="34" charset="0"/>
                <a:cs typeface="Calibri" panose="020F0502020204030204" pitchFamily="34" charset="0"/>
              </a:rPr>
              <a:t>: l’obéissance dans l’autorité est une soumission abstraite à un fonctionnement socioculturel structuré (pas à une personne directement, sauf cas pathologiques…). Le pouvoir n’est pas un attribut (« avoir »), mais s’actualise plutôt dans l’ordre du relationnel (cf. La Boétie, </a:t>
            </a:r>
            <a:r>
              <a:rPr lang="fr-FR" sz="2000" i="1" dirty="0">
                <a:effectLst/>
                <a:latin typeface="Calibri" panose="020F0502020204030204" pitchFamily="34" charset="0"/>
                <a:ea typeface="Calibri" panose="020F0502020204030204" pitchFamily="34" charset="0"/>
                <a:cs typeface="Calibri" panose="020F0502020204030204" pitchFamily="34" charset="0"/>
              </a:rPr>
              <a:t>Discours de la servitude volontaire </a:t>
            </a:r>
            <a:r>
              <a:rPr lang="fr-FR" sz="2000" dirty="0">
                <a:effectLst/>
                <a:latin typeface="Calibri" panose="020F0502020204030204" pitchFamily="34" charset="0"/>
                <a:ea typeface="Calibri" panose="020F0502020204030204" pitchFamily="34" charset="0"/>
                <a:cs typeface="Calibri" panose="020F0502020204030204" pitchFamily="34" charset="0"/>
              </a:rPr>
              <a:t>: « Soyez résolus à ne plus servir, et vous voilà libres. »</a:t>
            </a:r>
            <a:r>
              <a:rPr lang="fr-FR" sz="2000" i="1" dirty="0">
                <a:effectLst/>
                <a:latin typeface="Calibri" panose="020F0502020204030204" pitchFamily="34" charset="0"/>
                <a:ea typeface="Calibri" panose="020F0502020204030204" pitchFamily="34" charset="0"/>
                <a:cs typeface="Calibri" panose="020F0502020204030204" pitchFamily="34" charset="0"/>
              </a:rPr>
              <a:t> </a:t>
            </a:r>
            <a:r>
              <a:rPr lang="fr-FR" sz="2000" dirty="0">
                <a:effectLst/>
                <a:latin typeface="Calibri" panose="020F0502020204030204" pitchFamily="34" charset="0"/>
                <a:ea typeface="Calibri" panose="020F0502020204030204" pitchFamily="34" charset="0"/>
                <a:cs typeface="Calibri" panose="020F0502020204030204" pitchFamily="34" charset="0"/>
              </a:rPr>
              <a:t>).</a:t>
            </a:r>
          </a:p>
        </p:txBody>
      </p:sp>
      <p:sp>
        <p:nvSpPr>
          <p:cNvPr id="11" name="object 10">
            <a:extLst>
              <a:ext uri="{FF2B5EF4-FFF2-40B4-BE49-F238E27FC236}">
                <a16:creationId xmlns:a16="http://schemas.microsoft.com/office/drawing/2014/main" id="{7D1D8A63-2E4F-46F3-9521-2E4CE59E55D7}"/>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FB35F4AF-111D-4FAF-9546-EA8A52827B3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1"/>
            <a:ext cx="1159077" cy="612728"/>
          </a:xfrm>
          <a:prstGeom prst="rect">
            <a:avLst/>
          </a:prstGeom>
        </p:spPr>
      </p:pic>
      <p:pic>
        <p:nvPicPr>
          <p:cNvPr id="15" name="Image 14">
            <a:extLst>
              <a:ext uri="{FF2B5EF4-FFF2-40B4-BE49-F238E27FC236}">
                <a16:creationId xmlns:a16="http://schemas.microsoft.com/office/drawing/2014/main" id="{4168F824-7F45-4AFB-B23E-3228B9DCC7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190745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C3EFD13-3CD8-4457-B029-DD736C9E9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8">
            <a:extLst>
              <a:ext uri="{FF2B5EF4-FFF2-40B4-BE49-F238E27FC236}">
                <a16:creationId xmlns:a16="http://schemas.microsoft.com/office/drawing/2014/main" id="{AA9B61C3-6D3C-4B90-B343-810EC252B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63045" y="2216693"/>
            <a:ext cx="7447880" cy="3531074"/>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Titre 1">
            <a:extLst>
              <a:ext uri="{FF2B5EF4-FFF2-40B4-BE49-F238E27FC236}">
                <a16:creationId xmlns:a16="http://schemas.microsoft.com/office/drawing/2014/main" id="{47317C36-5043-4818-89BB-CBE23F775ABD}"/>
              </a:ext>
            </a:extLst>
          </p:cNvPr>
          <p:cNvSpPr txBox="1">
            <a:spLocks/>
          </p:cNvSpPr>
          <p:nvPr/>
        </p:nvSpPr>
        <p:spPr>
          <a:xfrm>
            <a:off x="4903099" y="2571909"/>
            <a:ext cx="5875165" cy="2826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6000" kern="1200" spc="-240" dirty="0">
                <a:solidFill>
                  <a:srgbClr val="FFFFFF"/>
                </a:solidFill>
                <a:latin typeface="+mj-lt"/>
                <a:ea typeface="+mj-ea"/>
                <a:cs typeface="+mj-cs"/>
              </a:rPr>
              <a:t>III – </a:t>
            </a:r>
            <a:r>
              <a:rPr lang="en-US" sz="6000" kern="1200" spc="-240" dirty="0" err="1">
                <a:solidFill>
                  <a:srgbClr val="FFFFFF"/>
                </a:solidFill>
                <a:latin typeface="+mj-lt"/>
                <a:ea typeface="+mj-ea"/>
                <a:cs typeface="+mj-cs"/>
              </a:rPr>
              <a:t>Ouvertures</a:t>
            </a:r>
            <a:r>
              <a:rPr lang="en-US" sz="6000" kern="1200" spc="-240" dirty="0">
                <a:solidFill>
                  <a:srgbClr val="FFFFFF"/>
                </a:solidFill>
                <a:latin typeface="+mj-lt"/>
                <a:ea typeface="+mj-ea"/>
                <a:cs typeface="+mj-cs"/>
              </a:rPr>
              <a:t> et </a:t>
            </a:r>
            <a:r>
              <a:rPr lang="en-US" sz="6000" kern="1200" spc="-240" dirty="0" err="1">
                <a:solidFill>
                  <a:srgbClr val="FFFFFF"/>
                </a:solidFill>
                <a:latin typeface="+mj-lt"/>
                <a:ea typeface="+mj-ea"/>
                <a:cs typeface="+mj-cs"/>
              </a:rPr>
              <a:t>débats</a:t>
            </a:r>
            <a:endParaRPr lang="en-US" sz="6000" kern="1200" dirty="0">
              <a:solidFill>
                <a:srgbClr val="FFFFFF"/>
              </a:solidFill>
              <a:latin typeface="+mj-lt"/>
              <a:ea typeface="+mj-ea"/>
              <a:cs typeface="+mj-cs"/>
            </a:endParaRPr>
          </a:p>
        </p:txBody>
      </p:sp>
      <p:sp>
        <p:nvSpPr>
          <p:cNvPr id="26" name="Freeform 5">
            <a:extLst>
              <a:ext uri="{FF2B5EF4-FFF2-40B4-BE49-F238E27FC236}">
                <a16:creationId xmlns:a16="http://schemas.microsoft.com/office/drawing/2014/main" id="{C1257FDB-F578-4AA9-844B-CF6CFA2FA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763045" y="1515074"/>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6">
            <a:extLst>
              <a:ext uri="{FF2B5EF4-FFF2-40B4-BE49-F238E27FC236}">
                <a16:creationId xmlns:a16="http://schemas.microsoft.com/office/drawing/2014/main" id="{9999F923-F60C-4033-A0C7-BA36D1A44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897783" y="1172042"/>
            <a:ext cx="687754" cy="3820237"/>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7">
            <a:extLst>
              <a:ext uri="{FF2B5EF4-FFF2-40B4-BE49-F238E27FC236}">
                <a16:creationId xmlns:a16="http://schemas.microsoft.com/office/drawing/2014/main" id="{F8C27FAF-AD0A-489C-A7B5-16CBFBB06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897783" y="987643"/>
            <a:ext cx="347200" cy="3699706"/>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8">
            <a:extLst>
              <a:ext uri="{FF2B5EF4-FFF2-40B4-BE49-F238E27FC236}">
                <a16:creationId xmlns:a16="http://schemas.microsoft.com/office/drawing/2014/main" id="{583B1E3E-6E8E-4E48-9EA6-56F1E306AA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40829" y="965200"/>
            <a:ext cx="3304154"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object 10">
            <a:extLst>
              <a:ext uri="{FF2B5EF4-FFF2-40B4-BE49-F238E27FC236}">
                <a16:creationId xmlns:a16="http://schemas.microsoft.com/office/drawing/2014/main" id="{85265363-0EAF-42DC-B4C4-D0A0F71EFCBF}"/>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8" name="Image 17">
            <a:extLst>
              <a:ext uri="{FF2B5EF4-FFF2-40B4-BE49-F238E27FC236}">
                <a16:creationId xmlns:a16="http://schemas.microsoft.com/office/drawing/2014/main" id="{4FFC246D-8525-41C6-8D3C-4B04F68119D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20" name="Image 19">
            <a:extLst>
              <a:ext uri="{FF2B5EF4-FFF2-40B4-BE49-F238E27FC236}">
                <a16:creationId xmlns:a16="http://schemas.microsoft.com/office/drawing/2014/main" id="{59EBAA56-AA30-44E6-945A-2C48E55E1BE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050821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26"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5146C1E9-D220-4EFA-AACE-F370849A0998}"/>
              </a:ext>
            </a:extLst>
          </p:cNvPr>
          <p:cNvSpPr>
            <a:spLocks noGrp="1"/>
          </p:cNvSpPr>
          <p:nvPr>
            <p:ph type="title"/>
          </p:nvPr>
        </p:nvSpPr>
        <p:spPr>
          <a:xfrm>
            <a:off x="1098468" y="885651"/>
            <a:ext cx="3229803" cy="4624603"/>
          </a:xfrm>
        </p:spPr>
        <p:txBody>
          <a:bodyPr>
            <a:normAutofit/>
          </a:bodyPr>
          <a:lstStyle/>
          <a:p>
            <a:r>
              <a:rPr lang="fr-FR" sz="2800">
                <a:solidFill>
                  <a:srgbClr val="FFFFFF"/>
                </a:solidFill>
              </a:rPr>
              <a:t>Une représentation cinématographique de l’expérience de Milgram</a:t>
            </a:r>
          </a:p>
        </p:txBody>
      </p:sp>
      <p:sp>
        <p:nvSpPr>
          <p:cNvPr id="3" name="Espace réservé du contenu 2">
            <a:extLst>
              <a:ext uri="{FF2B5EF4-FFF2-40B4-BE49-F238E27FC236}">
                <a16:creationId xmlns:a16="http://schemas.microsoft.com/office/drawing/2014/main" id="{A5AAB7AF-A1AE-4CE8-8B7E-14DDE7F7BA15}"/>
              </a:ext>
            </a:extLst>
          </p:cNvPr>
          <p:cNvSpPr>
            <a:spLocks noGrp="1"/>
          </p:cNvSpPr>
          <p:nvPr>
            <p:ph idx="1"/>
          </p:nvPr>
        </p:nvSpPr>
        <p:spPr>
          <a:xfrm>
            <a:off x="4978708" y="4542503"/>
            <a:ext cx="6525220" cy="1273976"/>
          </a:xfrm>
        </p:spPr>
        <p:txBody>
          <a:bodyPr anchor="ctr">
            <a:normAutofit fontScale="70000" lnSpcReduction="20000"/>
          </a:bodyPr>
          <a:lstStyle/>
          <a:p>
            <a:pPr marL="0" indent="0">
              <a:buNone/>
            </a:pPr>
            <a:endParaRPr lang="fr-FR" sz="2400" dirty="0"/>
          </a:p>
          <a:p>
            <a:pPr marL="0" indent="0">
              <a:buNone/>
            </a:pPr>
            <a:r>
              <a:rPr lang="fr-FR" sz="2400" dirty="0"/>
              <a:t>Pour des informations sur le film, voir :</a:t>
            </a:r>
          </a:p>
          <a:p>
            <a:pPr marL="0" indent="0">
              <a:buNone/>
            </a:pPr>
            <a:r>
              <a:rPr lang="fr-FR" sz="2400" dirty="0"/>
              <a:t> </a:t>
            </a:r>
            <a:r>
              <a:rPr lang="fr-FR" sz="2400" dirty="0">
                <a:hlinkClick r:id="rId2"/>
              </a:rPr>
              <a:t>https://fr.wikipedia.org/wiki/I%E2%80%A6_comme_Icare</a:t>
            </a:r>
            <a:r>
              <a:rPr lang="fr-FR" sz="2400" dirty="0"/>
              <a:t> </a:t>
            </a:r>
          </a:p>
          <a:p>
            <a:pPr marL="0" indent="0">
              <a:buNone/>
            </a:pPr>
            <a:r>
              <a:rPr lang="fr-FR" sz="2400" dirty="0"/>
              <a:t>Lien </a:t>
            </a:r>
            <a:r>
              <a:rPr lang="fr-FR" sz="2400" dirty="0">
                <a:hlinkClick r:id="rId3"/>
              </a:rPr>
              <a:t>https://www.youtube.com/watch?v=KK6OVgKTVo0</a:t>
            </a:r>
            <a:endParaRPr lang="fr-FR" sz="2400" dirty="0"/>
          </a:p>
          <a:p>
            <a:pPr marL="0" indent="0">
              <a:buNone/>
            </a:pPr>
            <a:endParaRPr lang="fr-FR" sz="2400" dirty="0"/>
          </a:p>
          <a:p>
            <a:pPr marL="0" indent="0">
              <a:buNone/>
            </a:pPr>
            <a:endParaRPr lang="fr-FR" sz="2400" dirty="0"/>
          </a:p>
        </p:txBody>
      </p:sp>
      <p:sp>
        <p:nvSpPr>
          <p:cNvPr id="20" name="object 10">
            <a:extLst>
              <a:ext uri="{FF2B5EF4-FFF2-40B4-BE49-F238E27FC236}">
                <a16:creationId xmlns:a16="http://schemas.microsoft.com/office/drawing/2014/main" id="{4E6B8C42-3AE6-430F-A832-933ED4D201C9}"/>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21" name="Image 20">
            <a:extLst>
              <a:ext uri="{FF2B5EF4-FFF2-40B4-BE49-F238E27FC236}">
                <a16:creationId xmlns:a16="http://schemas.microsoft.com/office/drawing/2014/main" id="{7E717EAD-4C0F-475C-9678-4967848C107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22" name="Image 21">
            <a:extLst>
              <a:ext uri="{FF2B5EF4-FFF2-40B4-BE49-F238E27FC236}">
                <a16:creationId xmlns:a16="http://schemas.microsoft.com/office/drawing/2014/main" id="{2F576A44-7929-4764-B8FC-48D8F3E27D7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pic>
        <p:nvPicPr>
          <p:cNvPr id="4" name="Image 3">
            <a:extLst>
              <a:ext uri="{FF2B5EF4-FFF2-40B4-BE49-F238E27FC236}">
                <a16:creationId xmlns:a16="http://schemas.microsoft.com/office/drawing/2014/main" id="{261503D7-94DC-43B1-98A1-9D1472ABECC8}"/>
              </a:ext>
            </a:extLst>
          </p:cNvPr>
          <p:cNvPicPr>
            <a:picLocks noChangeAspect="1"/>
          </p:cNvPicPr>
          <p:nvPr/>
        </p:nvPicPr>
        <p:blipFill>
          <a:blip r:embed="rId6"/>
          <a:stretch>
            <a:fillRect/>
          </a:stretch>
        </p:blipFill>
        <p:spPr>
          <a:xfrm>
            <a:off x="4978708" y="563919"/>
            <a:ext cx="6526438" cy="3671122"/>
          </a:xfrm>
          <a:prstGeom prst="rect">
            <a:avLst/>
          </a:prstGeom>
        </p:spPr>
      </p:pic>
    </p:spTree>
    <p:extLst>
      <p:ext uri="{BB962C8B-B14F-4D97-AF65-F5344CB8AC3E}">
        <p14:creationId xmlns:p14="http://schemas.microsoft.com/office/powerpoint/2010/main" val="13691721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3">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7"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266647AC-A244-4DB6-AF0A-22D62D9BE805}"/>
              </a:ext>
            </a:extLst>
          </p:cNvPr>
          <p:cNvSpPr>
            <a:spLocks noGrp="1"/>
          </p:cNvSpPr>
          <p:nvPr>
            <p:ph type="title"/>
          </p:nvPr>
        </p:nvSpPr>
        <p:spPr>
          <a:xfrm>
            <a:off x="1098468" y="885651"/>
            <a:ext cx="3229803" cy="4624603"/>
          </a:xfrm>
        </p:spPr>
        <p:txBody>
          <a:bodyPr>
            <a:normAutofit/>
          </a:bodyPr>
          <a:lstStyle/>
          <a:p>
            <a:r>
              <a:rPr lang="fr-FR" dirty="0">
                <a:solidFill>
                  <a:srgbClr val="FFFFFF"/>
                </a:solidFill>
              </a:rPr>
              <a:t>L’obéissance dans la société actuelle</a:t>
            </a:r>
          </a:p>
        </p:txBody>
      </p:sp>
      <p:sp>
        <p:nvSpPr>
          <p:cNvPr id="3" name="Espace réservé du contenu 2">
            <a:extLst>
              <a:ext uri="{FF2B5EF4-FFF2-40B4-BE49-F238E27FC236}">
                <a16:creationId xmlns:a16="http://schemas.microsoft.com/office/drawing/2014/main" id="{5BC45482-7F7C-4A50-8254-6177E430BAB5}"/>
              </a:ext>
            </a:extLst>
          </p:cNvPr>
          <p:cNvSpPr>
            <a:spLocks noGrp="1"/>
          </p:cNvSpPr>
          <p:nvPr>
            <p:ph idx="1"/>
          </p:nvPr>
        </p:nvSpPr>
        <p:spPr>
          <a:xfrm>
            <a:off x="4978708" y="563918"/>
            <a:ext cx="6525220" cy="5252561"/>
          </a:xfrm>
        </p:spPr>
        <p:txBody>
          <a:bodyPr anchor="ctr">
            <a:normAutofit/>
          </a:bodyPr>
          <a:lstStyle/>
          <a:p>
            <a:pPr marL="0" indent="0">
              <a:buNone/>
            </a:pPr>
            <a:r>
              <a:rPr lang="fr-FR" i="1" dirty="0">
                <a:sym typeface="Wingdings" panose="05000000000000000000" pitchFamily="2" charset="2"/>
              </a:rPr>
              <a:t> L</a:t>
            </a:r>
            <a:r>
              <a:rPr lang="fr-FR" i="1" dirty="0"/>
              <a:t>a société actuelle favorise-t-elle les comportements « agentiques » ? En quoi ? Pensez à des exemples.</a:t>
            </a:r>
          </a:p>
        </p:txBody>
      </p:sp>
      <p:sp>
        <p:nvSpPr>
          <p:cNvPr id="9" name="object 10">
            <a:extLst>
              <a:ext uri="{FF2B5EF4-FFF2-40B4-BE49-F238E27FC236}">
                <a16:creationId xmlns:a16="http://schemas.microsoft.com/office/drawing/2014/main" id="{99CCEA76-D92F-4F3E-99F5-44EB4BEB0429}"/>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sp>
        <p:nvSpPr>
          <p:cNvPr id="20" name="object 10">
            <a:extLst>
              <a:ext uri="{FF2B5EF4-FFF2-40B4-BE49-F238E27FC236}">
                <a16:creationId xmlns:a16="http://schemas.microsoft.com/office/drawing/2014/main" id="{D2C5B566-BBC6-426D-9096-26DC2734C24C}"/>
              </a:ext>
            </a:extLst>
          </p:cNvPr>
          <p:cNvSpPr txBox="1">
            <a:spLocks/>
          </p:cNvSpPr>
          <p:nvPr/>
        </p:nvSpPr>
        <p:spPr>
          <a:xfrm>
            <a:off x="4041374" y="6472450"/>
            <a:ext cx="4114800" cy="189796"/>
          </a:xfrm>
          <a:prstGeom prst="rect">
            <a:avLst/>
          </a:prstGeom>
        </p:spPr>
        <p:txBody>
          <a:bodyPr vert="horz" wrap="square" lIns="0" tIns="5080" rIns="0" bIns="0" rtlCol="0" anchor="ctr">
            <a:spAutoFit/>
          </a:bodyP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spcBef>
                <a:spcPts val="40"/>
              </a:spcBef>
            </a:pPr>
            <a:r>
              <a:rPr lang="fr-FR" spc="-60">
                <a:solidFill>
                  <a:srgbClr val="002060"/>
                </a:solidFill>
              </a:rPr>
              <a:t>Pole Humanités Design Département des Relations Humaines</a:t>
            </a:r>
            <a:endParaRPr lang="fr-FR" spc="-100" dirty="0">
              <a:solidFill>
                <a:srgbClr val="002060"/>
              </a:solidFill>
            </a:endParaRPr>
          </a:p>
        </p:txBody>
      </p:sp>
      <p:pic>
        <p:nvPicPr>
          <p:cNvPr id="21" name="Image 20">
            <a:extLst>
              <a:ext uri="{FF2B5EF4-FFF2-40B4-BE49-F238E27FC236}">
                <a16:creationId xmlns:a16="http://schemas.microsoft.com/office/drawing/2014/main" id="{45BEFD16-24E5-4B7B-A0ED-036B4BB4A11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47" y="-4004"/>
            <a:ext cx="1030323" cy="544664"/>
          </a:xfrm>
          <a:prstGeom prst="rect">
            <a:avLst/>
          </a:prstGeom>
        </p:spPr>
      </p:pic>
      <p:pic>
        <p:nvPicPr>
          <p:cNvPr id="22" name="Image 21">
            <a:extLst>
              <a:ext uri="{FF2B5EF4-FFF2-40B4-BE49-F238E27FC236}">
                <a16:creationId xmlns:a16="http://schemas.microsoft.com/office/drawing/2014/main" id="{85F69FB6-5DA1-44B2-8904-57EB2823CF2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1188077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4AC2E380-4D9C-4A6E-9F6F-D48FD10B9677}"/>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Le phénomène bureaucratique</a:t>
            </a:r>
          </a:p>
        </p:txBody>
      </p:sp>
      <p:sp>
        <p:nvSpPr>
          <p:cNvPr id="3" name="Espace réservé du contenu 2">
            <a:extLst>
              <a:ext uri="{FF2B5EF4-FFF2-40B4-BE49-F238E27FC236}">
                <a16:creationId xmlns:a16="http://schemas.microsoft.com/office/drawing/2014/main" id="{BB96072E-95E5-4B23-8E2C-F3122C65FAB1}"/>
              </a:ext>
            </a:extLst>
          </p:cNvPr>
          <p:cNvSpPr>
            <a:spLocks noGrp="1"/>
          </p:cNvSpPr>
          <p:nvPr>
            <p:ph idx="1"/>
          </p:nvPr>
        </p:nvSpPr>
        <p:spPr>
          <a:xfrm>
            <a:off x="1222646" y="2094047"/>
            <a:ext cx="9853974" cy="3664312"/>
          </a:xfrm>
        </p:spPr>
        <p:txBody>
          <a:bodyPr anchor="ctr">
            <a:normAutofit/>
          </a:bodyPr>
          <a:lstStyle/>
          <a:p>
            <a:r>
              <a:rPr lang="fr-FR" sz="2400" dirty="0">
                <a:effectLst/>
                <a:latin typeface="Calibri" panose="020F0502020204030204" pitchFamily="34" charset="0"/>
                <a:ea typeface="Calibri" panose="020F0502020204030204" pitchFamily="34" charset="0"/>
                <a:cs typeface="Calibri" panose="020F0502020204030204" pitchFamily="34" charset="0"/>
              </a:rPr>
              <a:t>Avec cette expérience, on a un exemple d’</a:t>
            </a:r>
            <a:r>
              <a:rPr lang="fr-FR" sz="2400" b="1" dirty="0">
                <a:effectLst/>
                <a:latin typeface="Calibri" panose="020F0502020204030204" pitchFamily="34" charset="0"/>
                <a:ea typeface="Calibri" panose="020F0502020204030204" pitchFamily="34" charset="0"/>
                <a:cs typeface="Calibri" panose="020F0502020204030204" pitchFamily="34" charset="0"/>
              </a:rPr>
              <a:t>agent exécutif dans un cadre bureaucratique</a:t>
            </a:r>
            <a:r>
              <a:rPr lang="fr-FR" sz="2400" dirty="0">
                <a:effectLst/>
                <a:latin typeface="Calibri" panose="020F0502020204030204" pitchFamily="34" charset="0"/>
                <a:ea typeface="Calibri" panose="020F0502020204030204" pitchFamily="34" charset="0"/>
                <a:cs typeface="Calibri" panose="020F0502020204030204" pitchFamily="34" charset="0"/>
              </a:rPr>
              <a:t>, au sens d’organisation du travail spécifique reposant sur le formalisme administratif (les procédures rigides). Le sujet devient un agent servant les procédures automatisées, mécanisées.</a:t>
            </a:r>
          </a:p>
          <a:p>
            <a:r>
              <a:rPr lang="fr-FR" sz="2400" dirty="0">
                <a:latin typeface="Calibri" panose="020F0502020204030204" pitchFamily="34" charset="0"/>
                <a:ea typeface="Calibri" panose="020F0502020204030204" pitchFamily="34" charset="0"/>
                <a:cs typeface="Calibri" panose="020F0502020204030204" pitchFamily="34" charset="0"/>
              </a:rPr>
              <a:t>La question est actualisée aujourd’hui par les automatismes nouveaux induits par le recours aux </a:t>
            </a:r>
            <a:r>
              <a:rPr lang="fr-FR" sz="2400" b="1" dirty="0">
                <a:latin typeface="Calibri" panose="020F0502020204030204" pitchFamily="34" charset="0"/>
                <a:ea typeface="Calibri" panose="020F0502020204030204" pitchFamily="34" charset="0"/>
                <a:cs typeface="Calibri" panose="020F0502020204030204" pitchFamily="34" charset="0"/>
              </a:rPr>
              <a:t>algorithmes</a:t>
            </a:r>
            <a:r>
              <a:rPr lang="fr-FR" sz="2400" dirty="0">
                <a:latin typeface="Calibri" panose="020F0502020204030204" pitchFamily="34" charset="0"/>
                <a:ea typeface="Calibri" panose="020F0502020204030204" pitchFamily="34" charset="0"/>
                <a:cs typeface="Calibri" panose="020F0502020204030204" pitchFamily="34" charset="0"/>
              </a:rPr>
              <a:t>.</a:t>
            </a:r>
            <a:endParaRPr lang="fr-FR" sz="2400" dirty="0">
              <a:effectLst/>
              <a:latin typeface="Calibri" panose="020F0502020204030204" pitchFamily="34" charset="0"/>
              <a:ea typeface="Calibri" panose="020F0502020204030204" pitchFamily="34" charset="0"/>
              <a:cs typeface="Calibri" panose="020F0502020204030204" pitchFamily="34" charset="0"/>
            </a:endParaRPr>
          </a:p>
          <a:p>
            <a:endParaRPr lang="fr-FR" sz="2400" dirty="0"/>
          </a:p>
        </p:txBody>
      </p:sp>
      <p:sp>
        <p:nvSpPr>
          <p:cNvPr id="11" name="object 10">
            <a:extLst>
              <a:ext uri="{FF2B5EF4-FFF2-40B4-BE49-F238E27FC236}">
                <a16:creationId xmlns:a16="http://schemas.microsoft.com/office/drawing/2014/main" id="{13872524-6AB0-43C6-BFF9-C679CE3D6E20}"/>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CB193087-0454-4DC8-8705-4B27D65559E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4" y="8026"/>
            <a:ext cx="1164225" cy="615449"/>
          </a:xfrm>
          <a:prstGeom prst="rect">
            <a:avLst/>
          </a:prstGeom>
        </p:spPr>
      </p:pic>
      <p:pic>
        <p:nvPicPr>
          <p:cNvPr id="15" name="Image 14">
            <a:extLst>
              <a:ext uri="{FF2B5EF4-FFF2-40B4-BE49-F238E27FC236}">
                <a16:creationId xmlns:a16="http://schemas.microsoft.com/office/drawing/2014/main" id="{0E3B21CC-4C61-4239-BADD-43CC9B2DA2F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6223619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7"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266647AC-A244-4DB6-AF0A-22D62D9BE805}"/>
              </a:ext>
            </a:extLst>
          </p:cNvPr>
          <p:cNvSpPr>
            <a:spLocks noGrp="1"/>
          </p:cNvSpPr>
          <p:nvPr>
            <p:ph type="title"/>
          </p:nvPr>
        </p:nvSpPr>
        <p:spPr>
          <a:xfrm>
            <a:off x="1098468" y="885651"/>
            <a:ext cx="3229803" cy="4624603"/>
          </a:xfrm>
        </p:spPr>
        <p:txBody>
          <a:bodyPr>
            <a:normAutofit/>
          </a:bodyPr>
          <a:lstStyle/>
          <a:p>
            <a:r>
              <a:rPr lang="fr-FR" dirty="0">
                <a:solidFill>
                  <a:srgbClr val="FFFFFF"/>
                </a:solidFill>
              </a:rPr>
              <a:t>La question du mal </a:t>
            </a:r>
          </a:p>
        </p:txBody>
      </p:sp>
      <p:sp>
        <p:nvSpPr>
          <p:cNvPr id="3" name="Espace réservé du contenu 2">
            <a:extLst>
              <a:ext uri="{FF2B5EF4-FFF2-40B4-BE49-F238E27FC236}">
                <a16:creationId xmlns:a16="http://schemas.microsoft.com/office/drawing/2014/main" id="{5BC45482-7F7C-4A50-8254-6177E430BAB5}"/>
              </a:ext>
            </a:extLst>
          </p:cNvPr>
          <p:cNvSpPr>
            <a:spLocks noGrp="1"/>
          </p:cNvSpPr>
          <p:nvPr>
            <p:ph idx="1"/>
          </p:nvPr>
        </p:nvSpPr>
        <p:spPr>
          <a:xfrm>
            <a:off x="4978708" y="563918"/>
            <a:ext cx="6525220" cy="5252561"/>
          </a:xfrm>
        </p:spPr>
        <p:txBody>
          <a:bodyPr anchor="ctr">
            <a:normAutofit/>
          </a:bodyPr>
          <a:lstStyle/>
          <a:p>
            <a:pPr marL="0" indent="0">
              <a:buNone/>
            </a:pPr>
            <a:r>
              <a:rPr lang="fr-FR" i="1" dirty="0">
                <a:sym typeface="Wingdings" panose="05000000000000000000" pitchFamily="2" charset="2"/>
              </a:rPr>
              <a:t> </a:t>
            </a:r>
            <a:r>
              <a:rPr lang="fr-FR" i="1" dirty="0"/>
              <a:t>L’expérience de Milgram peut-elle participer à une redéfinition philosophique de la question du mal moral ? En quoi ?</a:t>
            </a:r>
          </a:p>
        </p:txBody>
      </p:sp>
      <p:sp>
        <p:nvSpPr>
          <p:cNvPr id="9" name="object 10">
            <a:extLst>
              <a:ext uri="{FF2B5EF4-FFF2-40B4-BE49-F238E27FC236}">
                <a16:creationId xmlns:a16="http://schemas.microsoft.com/office/drawing/2014/main" id="{99CCEA76-D92F-4F3E-99F5-44EB4BEB0429}"/>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pic>
        <p:nvPicPr>
          <p:cNvPr id="12" name="Image 11">
            <a:extLst>
              <a:ext uri="{FF2B5EF4-FFF2-40B4-BE49-F238E27FC236}">
                <a16:creationId xmlns:a16="http://schemas.microsoft.com/office/drawing/2014/main" id="{7B5B870A-8903-45C8-896C-B0435140D2D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80" y="20059"/>
            <a:ext cx="915583" cy="484008"/>
          </a:xfrm>
          <a:prstGeom prst="rect">
            <a:avLst/>
          </a:prstGeom>
        </p:spPr>
      </p:pic>
      <p:pic>
        <p:nvPicPr>
          <p:cNvPr id="13" name="Image 12">
            <a:extLst>
              <a:ext uri="{FF2B5EF4-FFF2-40B4-BE49-F238E27FC236}">
                <a16:creationId xmlns:a16="http://schemas.microsoft.com/office/drawing/2014/main" id="{D75E1C40-6557-4857-8907-1A7FFAF74E4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1732306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4AC2E380-4D9C-4A6E-9F6F-D48FD10B9677}"/>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L’hypothèse de Hannah Arendt : la « banalité du mal » </a:t>
            </a:r>
            <a:r>
              <a:rPr lang="fr-FR" sz="2000" dirty="0">
                <a:solidFill>
                  <a:srgbClr val="FFFFFF"/>
                </a:solidFill>
              </a:rPr>
              <a:t>(1/2)</a:t>
            </a:r>
          </a:p>
        </p:txBody>
      </p:sp>
      <p:sp>
        <p:nvSpPr>
          <p:cNvPr id="3" name="Espace réservé du contenu 2">
            <a:extLst>
              <a:ext uri="{FF2B5EF4-FFF2-40B4-BE49-F238E27FC236}">
                <a16:creationId xmlns:a16="http://schemas.microsoft.com/office/drawing/2014/main" id="{BB96072E-95E5-4B23-8E2C-F3122C65FAB1}"/>
              </a:ext>
            </a:extLst>
          </p:cNvPr>
          <p:cNvSpPr>
            <a:spLocks noGrp="1"/>
          </p:cNvSpPr>
          <p:nvPr>
            <p:ph idx="1"/>
          </p:nvPr>
        </p:nvSpPr>
        <p:spPr>
          <a:xfrm>
            <a:off x="5909561" y="2468798"/>
            <a:ext cx="5313642" cy="3561233"/>
          </a:xfrm>
        </p:spPr>
        <p:txBody>
          <a:bodyPr anchor="ctr">
            <a:normAutofit fontScale="92500"/>
          </a:bodyPr>
          <a:lstStyle/>
          <a:p>
            <a:pPr>
              <a:spcAft>
                <a:spcPts val="800"/>
              </a:spcAft>
            </a:pPr>
            <a:r>
              <a:rPr lang="fr-FR" sz="2400" dirty="0">
                <a:effectLst/>
                <a:latin typeface="Calibri" panose="020F0502020204030204" pitchFamily="34" charset="0"/>
                <a:ea typeface="Calibri" panose="020F0502020204030204" pitchFamily="34" charset="0"/>
                <a:cs typeface="Calibri" panose="020F0502020204030204" pitchFamily="34" charset="0"/>
              </a:rPr>
              <a:t>Le procès du nazi Adolf Eichmann est un exemple fameux dans l’histoire, puisque la philosophe allemande Hannah Arendt s’est intéressée à un fonctionnaire lambda du régime nazi lors de son procès.</a:t>
            </a:r>
          </a:p>
          <a:p>
            <a:pPr>
              <a:spcAft>
                <a:spcPts val="800"/>
              </a:spcAft>
            </a:pPr>
            <a:r>
              <a:rPr lang="fr-FR" sz="2400" dirty="0">
                <a:effectLst/>
                <a:latin typeface="Calibri" panose="020F0502020204030204" pitchFamily="34" charset="0"/>
                <a:ea typeface="Calibri" panose="020F0502020204030204" pitchFamily="34" charset="0"/>
                <a:cs typeface="Calibri" panose="020F0502020204030204" pitchFamily="34" charset="0"/>
              </a:rPr>
              <a:t>C’est dans ce contexte que l’expérience de Milgram a été menée, l’une des motivations de Stanley Milgram était de </a:t>
            </a:r>
            <a:r>
              <a:rPr lang="fr-FR" sz="2400" b="1" dirty="0">
                <a:effectLst/>
                <a:latin typeface="Calibri" panose="020F0502020204030204" pitchFamily="34" charset="0"/>
                <a:ea typeface="Calibri" panose="020F0502020204030204" pitchFamily="34" charset="0"/>
                <a:cs typeface="Calibri" panose="020F0502020204030204" pitchFamily="34" charset="0"/>
              </a:rPr>
              <a:t>comprendre comment les crimes du régime nazi avaient été rendus possibles</a:t>
            </a:r>
            <a:r>
              <a:rPr lang="fr-FR" sz="2400" dirty="0">
                <a:effectLst/>
                <a:latin typeface="Calibri" panose="020F0502020204030204" pitchFamily="34" charset="0"/>
                <a:ea typeface="Calibri" panose="020F0502020204030204" pitchFamily="34" charset="0"/>
                <a:cs typeface="Calibri" panose="020F0502020204030204" pitchFamily="34" charset="0"/>
              </a:rPr>
              <a:t>.</a:t>
            </a:r>
          </a:p>
          <a:p>
            <a:pPr marL="0" indent="0">
              <a:buNone/>
            </a:pPr>
            <a:endParaRPr lang="fr-FR" sz="1900" dirty="0"/>
          </a:p>
        </p:txBody>
      </p:sp>
      <p:sp>
        <p:nvSpPr>
          <p:cNvPr id="11" name="object 10">
            <a:extLst>
              <a:ext uri="{FF2B5EF4-FFF2-40B4-BE49-F238E27FC236}">
                <a16:creationId xmlns:a16="http://schemas.microsoft.com/office/drawing/2014/main" id="{0EB0B241-FB2A-4557-B28D-C4A70EE0F78B}"/>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C074CF5D-F188-4464-B9DE-9A0BF9B62A6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154502" cy="610309"/>
          </a:xfrm>
          <a:prstGeom prst="rect">
            <a:avLst/>
          </a:prstGeom>
        </p:spPr>
      </p:pic>
      <p:pic>
        <p:nvPicPr>
          <p:cNvPr id="15" name="Image 14">
            <a:extLst>
              <a:ext uri="{FF2B5EF4-FFF2-40B4-BE49-F238E27FC236}">
                <a16:creationId xmlns:a16="http://schemas.microsoft.com/office/drawing/2014/main" id="{3A4A7734-682C-4121-868F-64587B9839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pic>
        <p:nvPicPr>
          <p:cNvPr id="4" name="Image 3">
            <a:extLst>
              <a:ext uri="{FF2B5EF4-FFF2-40B4-BE49-F238E27FC236}">
                <a16:creationId xmlns:a16="http://schemas.microsoft.com/office/drawing/2014/main" id="{7CF1D3AA-CBD6-4AA1-9CB1-3E45CCD77616}"/>
              </a:ext>
            </a:extLst>
          </p:cNvPr>
          <p:cNvPicPr>
            <a:picLocks noChangeAspect="1"/>
          </p:cNvPicPr>
          <p:nvPr/>
        </p:nvPicPr>
        <p:blipFill>
          <a:blip r:embed="rId4"/>
          <a:stretch>
            <a:fillRect/>
          </a:stretch>
        </p:blipFill>
        <p:spPr>
          <a:xfrm>
            <a:off x="1222645" y="2468798"/>
            <a:ext cx="4501331" cy="2880852"/>
          </a:xfrm>
          <a:prstGeom prst="rect">
            <a:avLst/>
          </a:prstGeom>
        </p:spPr>
      </p:pic>
    </p:spTree>
    <p:extLst>
      <p:ext uri="{BB962C8B-B14F-4D97-AF65-F5344CB8AC3E}">
        <p14:creationId xmlns:p14="http://schemas.microsoft.com/office/powerpoint/2010/main" val="435408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4AC2E380-4D9C-4A6E-9F6F-D48FD10B9677}"/>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L’hypothèse de Hannah Arendt : la « banalité du mal » </a:t>
            </a:r>
            <a:r>
              <a:rPr lang="fr-FR" sz="2000" dirty="0">
                <a:solidFill>
                  <a:srgbClr val="FFFFFF"/>
                </a:solidFill>
              </a:rPr>
              <a:t>(2/2)</a:t>
            </a:r>
          </a:p>
        </p:txBody>
      </p:sp>
      <p:sp>
        <p:nvSpPr>
          <p:cNvPr id="3" name="Espace réservé du contenu 2">
            <a:extLst>
              <a:ext uri="{FF2B5EF4-FFF2-40B4-BE49-F238E27FC236}">
                <a16:creationId xmlns:a16="http://schemas.microsoft.com/office/drawing/2014/main" id="{BB96072E-95E5-4B23-8E2C-F3122C65FAB1}"/>
              </a:ext>
            </a:extLst>
          </p:cNvPr>
          <p:cNvSpPr>
            <a:spLocks noGrp="1"/>
          </p:cNvSpPr>
          <p:nvPr>
            <p:ph idx="1"/>
          </p:nvPr>
        </p:nvSpPr>
        <p:spPr>
          <a:xfrm>
            <a:off x="1222646" y="2294820"/>
            <a:ext cx="9853974" cy="4403522"/>
          </a:xfrm>
        </p:spPr>
        <p:txBody>
          <a:bodyPr anchor="ctr">
            <a:normAutofit/>
          </a:bodyPr>
          <a:lstStyle/>
          <a:p>
            <a:pPr>
              <a:spcAft>
                <a:spcPts val="800"/>
              </a:spcAft>
            </a:pPr>
            <a:r>
              <a:rPr lang="fr-FR" sz="2200" dirty="0">
                <a:effectLst/>
                <a:latin typeface="Calibri" panose="020F0502020204030204" pitchFamily="34" charset="0"/>
                <a:ea typeface="Calibri" panose="020F0502020204030204" pitchFamily="34" charset="0"/>
                <a:cs typeface="Calibri" panose="020F0502020204030204" pitchFamily="34" charset="0"/>
              </a:rPr>
              <a:t>Dans son ouvrage </a:t>
            </a:r>
            <a:r>
              <a:rPr lang="fr-FR" sz="2200" b="1" i="1" dirty="0">
                <a:effectLst/>
                <a:latin typeface="Calibri" panose="020F0502020204030204" pitchFamily="34" charset="0"/>
                <a:ea typeface="Calibri" panose="020F0502020204030204" pitchFamily="34" charset="0"/>
                <a:cs typeface="Calibri" panose="020F0502020204030204" pitchFamily="34" charset="0"/>
              </a:rPr>
              <a:t>Eichmann à Jérusalem. Rapport sur la banalité du mal</a:t>
            </a:r>
            <a:r>
              <a:rPr lang="fr-FR" sz="2200" dirty="0">
                <a:effectLst/>
                <a:latin typeface="Calibri" panose="020F0502020204030204" pitchFamily="34" charset="0"/>
                <a:ea typeface="Calibri" panose="020F0502020204030204" pitchFamily="34" charset="0"/>
                <a:cs typeface="Calibri" panose="020F0502020204030204" pitchFamily="34" charset="0"/>
              </a:rPr>
              <a:t>, Arendt décrit un fonctionnaire obéissant, un homme ordinaire, certes dépourvu de sens critique, mais plutôt banal (des documents historiographiques tempèrent toutefois le constat d’Arendt).</a:t>
            </a:r>
          </a:p>
          <a:p>
            <a:pPr>
              <a:spcAft>
                <a:spcPts val="800"/>
              </a:spcAft>
            </a:pPr>
            <a:r>
              <a:rPr lang="fr-FR" sz="2200" dirty="0">
                <a:effectLst/>
                <a:latin typeface="Calibri" panose="020F0502020204030204" pitchFamily="34" charset="0"/>
                <a:ea typeface="Calibri" panose="020F0502020204030204" pitchFamily="34" charset="0"/>
                <a:cs typeface="Calibri" panose="020F0502020204030204" pitchFamily="34" charset="0"/>
              </a:rPr>
              <a:t>L’interprétation de cette « banalité » plonge l’opinion publique dans une grande confusion, qui inspire une certaine angoisse : celle qu’Adolf Eichmann est un homme comme les autres, et que </a:t>
            </a:r>
            <a:r>
              <a:rPr lang="fr-FR" sz="2200" b="1" dirty="0">
                <a:effectLst/>
                <a:latin typeface="Calibri" panose="020F0502020204030204" pitchFamily="34" charset="0"/>
                <a:ea typeface="Calibri" panose="020F0502020204030204" pitchFamily="34" charset="0"/>
                <a:cs typeface="Calibri" panose="020F0502020204030204" pitchFamily="34" charset="0"/>
              </a:rPr>
              <a:t>chacun d’entre nous peut potentiellement être un « Eichmann ».</a:t>
            </a:r>
            <a:endParaRPr lang="fr-FR" sz="2200" b="1"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fr-FR" sz="2200" dirty="0"/>
          </a:p>
        </p:txBody>
      </p:sp>
      <p:sp>
        <p:nvSpPr>
          <p:cNvPr id="11" name="object 10">
            <a:extLst>
              <a:ext uri="{FF2B5EF4-FFF2-40B4-BE49-F238E27FC236}">
                <a16:creationId xmlns:a16="http://schemas.microsoft.com/office/drawing/2014/main" id="{0EB0B241-FB2A-4557-B28D-C4A70EE0F78B}"/>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C074CF5D-F188-4464-B9DE-9A0BF9B62A6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1"/>
            <a:ext cx="1141856" cy="603624"/>
          </a:xfrm>
          <a:prstGeom prst="rect">
            <a:avLst/>
          </a:prstGeom>
        </p:spPr>
      </p:pic>
      <p:pic>
        <p:nvPicPr>
          <p:cNvPr id="15" name="Image 14">
            <a:extLst>
              <a:ext uri="{FF2B5EF4-FFF2-40B4-BE49-F238E27FC236}">
                <a16:creationId xmlns:a16="http://schemas.microsoft.com/office/drawing/2014/main" id="{3A4A7734-682C-4121-868F-64587B9839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914605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7"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266647AC-A244-4DB6-AF0A-22D62D9BE805}"/>
              </a:ext>
            </a:extLst>
          </p:cNvPr>
          <p:cNvSpPr>
            <a:spLocks noGrp="1"/>
          </p:cNvSpPr>
          <p:nvPr>
            <p:ph type="title"/>
          </p:nvPr>
        </p:nvSpPr>
        <p:spPr>
          <a:xfrm>
            <a:off x="1098468" y="885651"/>
            <a:ext cx="3229803" cy="4624603"/>
          </a:xfrm>
        </p:spPr>
        <p:txBody>
          <a:bodyPr>
            <a:normAutofit/>
          </a:bodyPr>
          <a:lstStyle/>
          <a:p>
            <a:r>
              <a:rPr lang="fr-FR" dirty="0">
                <a:solidFill>
                  <a:srgbClr val="FFFFFF"/>
                </a:solidFill>
              </a:rPr>
              <a:t>L’enjeu économique</a:t>
            </a:r>
          </a:p>
        </p:txBody>
      </p:sp>
      <p:sp>
        <p:nvSpPr>
          <p:cNvPr id="3" name="Espace réservé du contenu 2">
            <a:extLst>
              <a:ext uri="{FF2B5EF4-FFF2-40B4-BE49-F238E27FC236}">
                <a16:creationId xmlns:a16="http://schemas.microsoft.com/office/drawing/2014/main" id="{5BC45482-7F7C-4A50-8254-6177E430BAB5}"/>
              </a:ext>
            </a:extLst>
          </p:cNvPr>
          <p:cNvSpPr>
            <a:spLocks noGrp="1"/>
          </p:cNvSpPr>
          <p:nvPr>
            <p:ph idx="1"/>
          </p:nvPr>
        </p:nvSpPr>
        <p:spPr>
          <a:xfrm>
            <a:off x="4937671" y="563918"/>
            <a:ext cx="6566257" cy="5252561"/>
          </a:xfrm>
        </p:spPr>
        <p:txBody>
          <a:bodyPr anchor="ctr">
            <a:normAutofit/>
          </a:bodyPr>
          <a:lstStyle/>
          <a:p>
            <a:pPr marL="0" indent="0">
              <a:buNone/>
            </a:pPr>
            <a:r>
              <a:rPr lang="fr-FR" i="1" dirty="0">
                <a:sym typeface="Wingdings" panose="05000000000000000000" pitchFamily="2" charset="2"/>
              </a:rPr>
              <a:t> </a:t>
            </a:r>
            <a:r>
              <a:rPr lang="fr-FR" i="1" dirty="0"/>
              <a:t>Quelles peuvent-être les implications de la rémunération des participants à cette expérience ?</a:t>
            </a:r>
          </a:p>
        </p:txBody>
      </p:sp>
      <p:sp>
        <p:nvSpPr>
          <p:cNvPr id="9" name="object 10">
            <a:extLst>
              <a:ext uri="{FF2B5EF4-FFF2-40B4-BE49-F238E27FC236}">
                <a16:creationId xmlns:a16="http://schemas.microsoft.com/office/drawing/2014/main" id="{99CCEA76-D92F-4F3E-99F5-44EB4BEB0429}"/>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spTree>
    <p:extLst>
      <p:ext uri="{BB962C8B-B14F-4D97-AF65-F5344CB8AC3E}">
        <p14:creationId xmlns:p14="http://schemas.microsoft.com/office/powerpoint/2010/main" val="677495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A10A9C2-8EB8-4854-BA6A-4AB9D42F54BD}"/>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Enjeux liés au contexte socioéconomique</a:t>
            </a:r>
          </a:p>
        </p:txBody>
      </p:sp>
      <p:sp>
        <p:nvSpPr>
          <p:cNvPr id="3" name="Espace réservé du contenu 2">
            <a:extLst>
              <a:ext uri="{FF2B5EF4-FFF2-40B4-BE49-F238E27FC236}">
                <a16:creationId xmlns:a16="http://schemas.microsoft.com/office/drawing/2014/main" id="{58552BDF-E2BF-458B-859A-E054281CE463}"/>
              </a:ext>
            </a:extLst>
          </p:cNvPr>
          <p:cNvSpPr>
            <a:spLocks noGrp="1"/>
          </p:cNvSpPr>
          <p:nvPr>
            <p:ph idx="1"/>
          </p:nvPr>
        </p:nvSpPr>
        <p:spPr>
          <a:xfrm>
            <a:off x="1316765" y="2368736"/>
            <a:ext cx="9708995" cy="3020027"/>
          </a:xfrm>
        </p:spPr>
        <p:txBody>
          <a:bodyPr anchor="ctr">
            <a:normAutofit/>
          </a:bodyPr>
          <a:lstStyle/>
          <a:p>
            <a:pPr marL="342900" lvl="0" indent="-342900">
              <a:spcAft>
                <a:spcPts val="400"/>
              </a:spcAft>
              <a:buFont typeface="Symbol" panose="05050102010706020507" pitchFamily="18" charset="2"/>
              <a:buChar char=""/>
            </a:pPr>
            <a:r>
              <a:rPr lang="fr-FR" sz="2400" dirty="0">
                <a:effectLst/>
                <a:latin typeface="Calibri" panose="020F0502020204030204" pitchFamily="34" charset="0"/>
                <a:ea typeface="Calibri" panose="020F0502020204030204" pitchFamily="34" charset="0"/>
                <a:cs typeface="Calibri" panose="020F0502020204030204" pitchFamily="34" charset="0"/>
              </a:rPr>
              <a:t>Les sujets étaient payés 4 dollars pour une demi-journée d’expérience. Le salaire mensuel moyen de l’époque était de 25 dollars.</a:t>
            </a:r>
          </a:p>
          <a:p>
            <a:pPr marL="342900" lvl="0" indent="-342900">
              <a:spcAft>
                <a:spcPts val="400"/>
              </a:spcAft>
              <a:buFont typeface="Symbol" panose="05050102010706020507" pitchFamily="18" charset="2"/>
              <a:buChar char=""/>
            </a:pPr>
            <a:r>
              <a:rPr lang="fr-FR" sz="2400" dirty="0">
                <a:effectLst/>
                <a:latin typeface="Calibri" panose="020F0502020204030204" pitchFamily="34" charset="0"/>
                <a:ea typeface="Calibri" panose="020F0502020204030204" pitchFamily="34" charset="0"/>
                <a:cs typeface="Calibri" panose="020F0502020204030204" pitchFamily="34" charset="0"/>
              </a:rPr>
              <a:t>Cela pose la question de </a:t>
            </a:r>
            <a:r>
              <a:rPr lang="fr-FR" sz="2400" b="1" dirty="0">
                <a:effectLst/>
                <a:latin typeface="Calibri" panose="020F0502020204030204" pitchFamily="34" charset="0"/>
                <a:ea typeface="Calibri" panose="020F0502020204030204" pitchFamily="34" charset="0"/>
                <a:cs typeface="Calibri" panose="020F0502020204030204" pitchFamily="34" charset="0"/>
              </a:rPr>
              <a:t>l’intérêt du sujet dès lors qu’il est payé</a:t>
            </a:r>
            <a:r>
              <a:rPr lang="fr-FR" sz="2400" dirty="0">
                <a:effectLst/>
                <a:latin typeface="Calibri" panose="020F0502020204030204" pitchFamily="34" charset="0"/>
                <a:ea typeface="Calibri" panose="020F0502020204030204" pitchFamily="34" charset="0"/>
                <a:cs typeface="Calibri" panose="020F0502020204030204" pitchFamily="34" charset="0"/>
              </a:rPr>
              <a:t>. </a:t>
            </a:r>
            <a:r>
              <a:rPr lang="fr-FR" sz="2400" dirty="0">
                <a:latin typeface="Calibri" panose="020F0502020204030204" pitchFamily="34" charset="0"/>
                <a:ea typeface="Calibri" panose="020F0502020204030204" pitchFamily="34" charset="0"/>
                <a:cs typeface="Calibri" panose="020F0502020204030204" pitchFamily="34" charset="0"/>
              </a:rPr>
              <a:t>P</a:t>
            </a:r>
            <a:r>
              <a:rPr lang="fr-FR" sz="2400" dirty="0">
                <a:effectLst/>
                <a:latin typeface="Calibri" panose="020F0502020204030204" pitchFamily="34" charset="0"/>
                <a:ea typeface="Calibri" panose="020F0502020204030204" pitchFamily="34" charset="0"/>
                <a:cs typeface="Calibri" panose="020F0502020204030204" pitchFamily="34" charset="0"/>
              </a:rPr>
              <a:t>eut-il être prisonnier d’un rapport à celui qui paye ? L’argent ne permet-il pas de se déculpabiliser ? Le fait d’être payé entraine-t-il un sentiment de déresponsabilisation ?</a:t>
            </a:r>
          </a:p>
          <a:p>
            <a:pPr marL="0" indent="0">
              <a:buNone/>
            </a:pPr>
            <a:endParaRPr lang="fr-FR" sz="2400" dirty="0"/>
          </a:p>
        </p:txBody>
      </p:sp>
      <p:sp>
        <p:nvSpPr>
          <p:cNvPr id="11" name="object 10">
            <a:extLst>
              <a:ext uri="{FF2B5EF4-FFF2-40B4-BE49-F238E27FC236}">
                <a16:creationId xmlns:a16="http://schemas.microsoft.com/office/drawing/2014/main" id="{617444BB-89BF-455C-AD2B-D8D2DD0BD895}"/>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3B49B1B0-46A9-4003-B442-6C1EAAE0CE9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AF58641D-B909-4EF4-B57B-EE2D5DA7B6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3040753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 name="Group 25">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27"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E182A407-B5AE-4D24-87E5-A492FA287335}"/>
              </a:ext>
            </a:extLst>
          </p:cNvPr>
          <p:cNvSpPr>
            <a:spLocks noGrp="1"/>
          </p:cNvSpPr>
          <p:nvPr>
            <p:ph type="title"/>
          </p:nvPr>
        </p:nvSpPr>
        <p:spPr>
          <a:xfrm>
            <a:off x="1098468" y="885651"/>
            <a:ext cx="3229803" cy="4624603"/>
          </a:xfrm>
        </p:spPr>
        <p:txBody>
          <a:bodyPr>
            <a:normAutofit/>
          </a:bodyPr>
          <a:lstStyle/>
          <a:p>
            <a:r>
              <a:rPr lang="fr-FR" sz="4100" dirty="0">
                <a:solidFill>
                  <a:srgbClr val="FFFFFF"/>
                </a:solidFill>
              </a:rPr>
              <a:t>L’acceptabilité morale du protocole</a:t>
            </a:r>
          </a:p>
        </p:txBody>
      </p:sp>
      <p:sp>
        <p:nvSpPr>
          <p:cNvPr id="4" name="Rectangle 2">
            <a:extLst>
              <a:ext uri="{FF2B5EF4-FFF2-40B4-BE49-F238E27FC236}">
                <a16:creationId xmlns:a16="http://schemas.microsoft.com/office/drawing/2014/main" id="{3AD0F236-0C02-4DFB-B3DE-3A15CA39CF45}"/>
              </a:ext>
            </a:extLst>
          </p:cNvPr>
          <p:cNvSpPr>
            <a:spLocks noGrp="1" noChangeArrowheads="1"/>
          </p:cNvSpPr>
          <p:nvPr>
            <p:ph idx="1"/>
          </p:nvPr>
        </p:nvSpPr>
        <p:spPr bwMode="auto">
          <a:xfrm>
            <a:off x="4978708" y="885651"/>
            <a:ext cx="6678924" cy="4616849"/>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253920" tIns="47610" rIns="0" bIns="0" numCol="1"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eaLnBrk="1" hangingPunct="1">
              <a:spcBef>
                <a:spcPts val="1000"/>
              </a:spcBef>
              <a:spcAft>
                <a:spcPts val="600"/>
              </a:spcAft>
              <a:buNone/>
            </a:pPr>
            <a:r>
              <a:rPr lang="fr-FR" altLang="fr-FR" i="1" dirty="0">
                <a:latin typeface="+mn-lt"/>
                <a:sym typeface="Wingdings" panose="05000000000000000000" pitchFamily="2" charset="2"/>
              </a:rPr>
              <a:t> </a:t>
            </a:r>
            <a:r>
              <a:rPr lang="fr-FR" altLang="fr-FR" i="1" dirty="0">
                <a:latin typeface="+mn-lt"/>
              </a:rPr>
              <a:t>Que pensez-vous de la moralité de ce protocole expérimental ? Pour quelles raisons ?</a:t>
            </a:r>
          </a:p>
          <a:p>
            <a:pPr marL="0" marR="0" lvl="0" indent="0" defTabSz="914400" rtl="0" eaLnBrk="0" fontAlgn="base" latinLnBrk="0" hangingPunct="0">
              <a:spcBef>
                <a:spcPct val="0"/>
              </a:spcBef>
              <a:spcAft>
                <a:spcPts val="600"/>
              </a:spcAft>
              <a:buClrTx/>
              <a:buSzTx/>
              <a:buFontTx/>
              <a:buNone/>
              <a:tabLst/>
            </a:pPr>
            <a:endParaRPr kumimoji="0" lang="fr-FR" altLang="fr-FR" sz="1300" b="0" i="0" u="none" strike="noStrike" cap="none" normalizeH="0" baseline="0" dirty="0">
              <a:ln>
                <a:noFill/>
              </a:ln>
              <a:effectLst/>
              <a:latin typeface="Arial" panose="020B0604020202020204" pitchFamily="34" charset="0"/>
            </a:endParaRPr>
          </a:p>
        </p:txBody>
      </p:sp>
      <p:sp>
        <p:nvSpPr>
          <p:cNvPr id="10" name="object 10">
            <a:extLst>
              <a:ext uri="{FF2B5EF4-FFF2-40B4-BE49-F238E27FC236}">
                <a16:creationId xmlns:a16="http://schemas.microsoft.com/office/drawing/2014/main" id="{A913C5C2-2E98-485D-ADC7-8C45A6CE7474}"/>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sp>
        <p:nvSpPr>
          <p:cNvPr id="11" name="object 10">
            <a:extLst>
              <a:ext uri="{FF2B5EF4-FFF2-40B4-BE49-F238E27FC236}">
                <a16:creationId xmlns:a16="http://schemas.microsoft.com/office/drawing/2014/main" id="{1016A605-3D6C-4BAF-8880-987E6FF69628}"/>
              </a:ext>
            </a:extLst>
          </p:cNvPr>
          <p:cNvSpPr txBox="1">
            <a:spLocks/>
          </p:cNvSpPr>
          <p:nvPr/>
        </p:nvSpPr>
        <p:spPr>
          <a:xfrm>
            <a:off x="4041374" y="6472450"/>
            <a:ext cx="4114800" cy="189796"/>
          </a:xfrm>
          <a:prstGeom prst="rect">
            <a:avLst/>
          </a:prstGeom>
        </p:spPr>
        <p:txBody>
          <a:bodyPr vert="horz" wrap="square" lIns="0" tIns="5080" rIns="0" bIns="0" rtlCol="0" anchor="ctr">
            <a:spAutoFit/>
          </a:bodyP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spcBef>
                <a:spcPts val="40"/>
              </a:spcBef>
            </a:pPr>
            <a:r>
              <a:rPr lang="fr-FR" spc="-60">
                <a:solidFill>
                  <a:srgbClr val="002060"/>
                </a:solidFill>
              </a:rPr>
              <a:t>Pole Humanités Design Département des Relations Humaines</a:t>
            </a:r>
            <a:endParaRPr lang="fr-FR" spc="-100" dirty="0">
              <a:solidFill>
                <a:srgbClr val="002060"/>
              </a:solidFill>
            </a:endParaRPr>
          </a:p>
        </p:txBody>
      </p:sp>
      <p:pic>
        <p:nvPicPr>
          <p:cNvPr id="12" name="Image 11">
            <a:extLst>
              <a:ext uri="{FF2B5EF4-FFF2-40B4-BE49-F238E27FC236}">
                <a16:creationId xmlns:a16="http://schemas.microsoft.com/office/drawing/2014/main" id="{1D58A899-1AFA-4AA0-A1C8-078313D9182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3" name="Image 12">
            <a:extLst>
              <a:ext uri="{FF2B5EF4-FFF2-40B4-BE49-F238E27FC236}">
                <a16:creationId xmlns:a16="http://schemas.microsoft.com/office/drawing/2014/main" id="{F61B7CE2-5383-422A-A5C2-91F92380BE1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8614656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Rectangle 43">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E182A407-B5AE-4D24-87E5-A492FA287335}"/>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L’acceptabilité morale du protocole</a:t>
            </a:r>
          </a:p>
        </p:txBody>
      </p:sp>
      <p:sp>
        <p:nvSpPr>
          <p:cNvPr id="4" name="Rectangle 2">
            <a:extLst>
              <a:ext uri="{FF2B5EF4-FFF2-40B4-BE49-F238E27FC236}">
                <a16:creationId xmlns:a16="http://schemas.microsoft.com/office/drawing/2014/main" id="{3AD0F236-0C02-4DFB-B3DE-3A15CA39CF45}"/>
              </a:ext>
            </a:extLst>
          </p:cNvPr>
          <p:cNvSpPr>
            <a:spLocks noGrp="1" noChangeArrowheads="1"/>
          </p:cNvSpPr>
          <p:nvPr>
            <p:ph idx="1"/>
          </p:nvPr>
        </p:nvSpPr>
        <p:spPr bwMode="auto">
          <a:xfrm>
            <a:off x="1367246" y="2367082"/>
            <a:ext cx="9855854" cy="3921520"/>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253920" tIns="47610" rIns="0" bIns="0" numCol="1" anchor="ctr" anchorCtr="0" compatLnSpc="1">
            <a:prstTxWarp prst="textNoShape">
              <a:avLst/>
            </a:prstTxWarp>
            <a:normAutofit fontScale="92500" lnSpcReduction="10000"/>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spcAft>
                <a:spcPts val="600"/>
              </a:spcAft>
            </a:pPr>
            <a:r>
              <a:rPr lang="fr-FR" altLang="fr-FR" sz="2400" dirty="0">
                <a:latin typeface="Calibri" panose="020F0502020204030204" pitchFamily="34" charset="0"/>
                <a:cs typeface="Calibri" panose="020F0502020204030204" pitchFamily="34" charset="0"/>
              </a:rPr>
              <a:t>L’expérience de Milgram repose sur </a:t>
            </a:r>
            <a:r>
              <a:rPr lang="fr-FR" altLang="fr-FR" sz="2400" b="1" dirty="0">
                <a:latin typeface="Calibri" panose="020F0502020204030204" pitchFamily="34" charset="0"/>
                <a:cs typeface="Calibri" panose="020F0502020204030204" pitchFamily="34" charset="0"/>
              </a:rPr>
              <a:t>la tromperie des participants (Milgram rejetait le terme de « tromperie »)</a:t>
            </a:r>
            <a:r>
              <a:rPr lang="fr-FR" altLang="fr-FR" sz="2400" dirty="0">
                <a:latin typeface="Calibri" panose="020F0502020204030204" pitchFamily="34" charset="0"/>
                <a:cs typeface="Calibri" panose="020F0502020204030204" pitchFamily="34" charset="0"/>
              </a:rPr>
              <a:t>. A ce titre, peut-elle être moralement acceptable ?</a:t>
            </a:r>
          </a:p>
          <a:p>
            <a:pPr>
              <a:spcAft>
                <a:spcPts val="600"/>
              </a:spcAft>
            </a:pPr>
            <a:r>
              <a:rPr lang="fr-FR" altLang="fr-FR" sz="2400" dirty="0">
                <a:latin typeface="Calibri" panose="020F0502020204030204" pitchFamily="34" charset="0"/>
                <a:cs typeface="Calibri" panose="020F0502020204030204" pitchFamily="34" charset="0"/>
              </a:rPr>
              <a:t>Les sujets de l’expérience ont non seulement été trompés sur les véritables buts du processus expérimental, mais également placés dans des situations de </a:t>
            </a:r>
            <a:r>
              <a:rPr lang="fr-FR" altLang="fr-FR" sz="2400" b="1" dirty="0">
                <a:latin typeface="Calibri" panose="020F0502020204030204" pitchFamily="34" charset="0"/>
                <a:cs typeface="Calibri" panose="020F0502020204030204" pitchFamily="34" charset="0"/>
              </a:rPr>
              <a:t>souffrance morale</a:t>
            </a:r>
            <a:r>
              <a:rPr lang="fr-FR" altLang="fr-FR" sz="2400" dirty="0">
                <a:latin typeface="Calibri" panose="020F0502020204030204" pitchFamily="34" charset="0"/>
                <a:cs typeface="Calibri" panose="020F0502020204030204" pitchFamily="34" charset="0"/>
              </a:rPr>
              <a:t>.</a:t>
            </a:r>
          </a:p>
          <a:p>
            <a:pPr>
              <a:spcAft>
                <a:spcPts val="600"/>
              </a:spcAft>
            </a:pPr>
            <a:r>
              <a:rPr lang="fr-FR" altLang="fr-FR" sz="2400" dirty="0">
                <a:latin typeface="Calibri" panose="020F0502020204030204" pitchFamily="34" charset="0"/>
                <a:cs typeface="Calibri" panose="020F0502020204030204" pitchFamily="34" charset="0"/>
              </a:rPr>
              <a:t>Le sujet est donc ici </a:t>
            </a:r>
            <a:r>
              <a:rPr lang="fr-FR" altLang="fr-FR" sz="2400" b="1" dirty="0">
                <a:latin typeface="Calibri" panose="020F0502020204030204" pitchFamily="34" charset="0"/>
                <a:cs typeface="Calibri" panose="020F0502020204030204" pitchFamily="34" charset="0"/>
              </a:rPr>
              <a:t>instrumentalisé</a:t>
            </a:r>
            <a:r>
              <a:rPr lang="fr-FR" altLang="fr-FR" sz="2400" dirty="0">
                <a:latin typeface="Calibri" panose="020F0502020204030204" pitchFamily="34" charset="0"/>
                <a:cs typeface="Calibri" panose="020F0502020204030204" pitchFamily="34" charset="0"/>
              </a:rPr>
              <a:t> de manière douloureuse, au service de l’expérimentation en psychologie sociale. D’où aujourd’hui l’importance, en psychologie sociale, de la notion de « </a:t>
            </a:r>
            <a:r>
              <a:rPr lang="fr-FR" altLang="fr-FR" sz="2400" b="1" dirty="0">
                <a:latin typeface="Calibri" panose="020F0502020204030204" pitchFamily="34" charset="0"/>
                <a:cs typeface="Calibri" panose="020F0502020204030204" pitchFamily="34" charset="0"/>
              </a:rPr>
              <a:t>consentement éclairé </a:t>
            </a:r>
            <a:r>
              <a:rPr lang="fr-FR" altLang="fr-FR" sz="2400" dirty="0">
                <a:latin typeface="Calibri" panose="020F0502020204030204" pitchFamily="34" charset="0"/>
                <a:cs typeface="Calibri" panose="020F0502020204030204" pitchFamily="34" charset="0"/>
              </a:rPr>
              <a:t>».</a:t>
            </a:r>
          </a:p>
          <a:p>
            <a:pPr>
              <a:spcAft>
                <a:spcPts val="600"/>
              </a:spcAft>
            </a:pPr>
            <a:r>
              <a:rPr lang="fr-FR" altLang="fr-FR" sz="2400" dirty="0">
                <a:latin typeface="Calibri" panose="020F0502020204030204" pitchFamily="34" charset="0"/>
                <a:cs typeface="Calibri" panose="020F0502020204030204" pitchFamily="34" charset="0"/>
              </a:rPr>
              <a:t>On peut aller jusqu’à se demander si le dispositif de l’expérience ne vient pas </a:t>
            </a:r>
            <a:r>
              <a:rPr lang="fr-FR" altLang="fr-FR" sz="2400" b="1" dirty="0">
                <a:latin typeface="Calibri" panose="020F0502020204030204" pitchFamily="34" charset="0"/>
                <a:cs typeface="Calibri" panose="020F0502020204030204" pitchFamily="34" charset="0"/>
              </a:rPr>
              <a:t>confirmer ironiquement ce que Milgram entend pointer</a:t>
            </a:r>
            <a:r>
              <a:rPr lang="fr-FR" altLang="fr-FR" sz="2400" dirty="0">
                <a:latin typeface="Calibri" panose="020F0502020204030204" pitchFamily="34" charset="0"/>
                <a:cs typeface="Calibri" panose="020F0502020204030204" pitchFamily="34" charset="0"/>
              </a:rPr>
              <a:t>, à savoir le fait de commettre des actes moralement répréhensibles au nom d’un idéal supérieur.</a:t>
            </a:r>
          </a:p>
          <a:p>
            <a:pPr marL="0" indent="0">
              <a:spcAft>
                <a:spcPts val="600"/>
              </a:spcAft>
              <a:buNone/>
            </a:pPr>
            <a:endParaRPr lang="fr-FR" altLang="fr-FR" sz="2400" dirty="0">
              <a:latin typeface="Calibri" panose="020F0502020204030204" pitchFamily="34" charset="0"/>
              <a:cs typeface="Calibri" panose="020F0502020204030204" pitchFamily="34" charset="0"/>
            </a:endParaRPr>
          </a:p>
        </p:txBody>
      </p:sp>
      <p:sp>
        <p:nvSpPr>
          <p:cNvPr id="10" name="object 10">
            <a:extLst>
              <a:ext uri="{FF2B5EF4-FFF2-40B4-BE49-F238E27FC236}">
                <a16:creationId xmlns:a16="http://schemas.microsoft.com/office/drawing/2014/main" id="{A913C5C2-2E98-485D-ADC7-8C45A6CE7474}"/>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pic>
        <p:nvPicPr>
          <p:cNvPr id="30" name="Image 29">
            <a:extLst>
              <a:ext uri="{FF2B5EF4-FFF2-40B4-BE49-F238E27FC236}">
                <a16:creationId xmlns:a16="http://schemas.microsoft.com/office/drawing/2014/main" id="{EC2B9D76-76C8-412E-B192-BEDC6BC1FA1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31" name="Image 30">
            <a:extLst>
              <a:ext uri="{FF2B5EF4-FFF2-40B4-BE49-F238E27FC236}">
                <a16:creationId xmlns:a16="http://schemas.microsoft.com/office/drawing/2014/main" id="{0647E9D5-9EBF-4920-89AC-B97B989699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705938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Rectangle 43">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E182A407-B5AE-4D24-87E5-A492FA287335}"/>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L’acceptabilité morale du protocole</a:t>
            </a:r>
          </a:p>
        </p:txBody>
      </p:sp>
      <p:sp>
        <p:nvSpPr>
          <p:cNvPr id="4" name="Rectangle 2">
            <a:extLst>
              <a:ext uri="{FF2B5EF4-FFF2-40B4-BE49-F238E27FC236}">
                <a16:creationId xmlns:a16="http://schemas.microsoft.com/office/drawing/2014/main" id="{3AD0F236-0C02-4DFB-B3DE-3A15CA39CF45}"/>
              </a:ext>
            </a:extLst>
          </p:cNvPr>
          <p:cNvSpPr>
            <a:spLocks noGrp="1" noChangeArrowheads="1"/>
          </p:cNvSpPr>
          <p:nvPr>
            <p:ph idx="1"/>
          </p:nvPr>
        </p:nvSpPr>
        <p:spPr bwMode="auto">
          <a:xfrm>
            <a:off x="1367246" y="2367082"/>
            <a:ext cx="9855854" cy="3555955"/>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253920" tIns="47610" rIns="0" bIns="0" numCol="1"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spcAft>
                <a:spcPts val="600"/>
              </a:spcAft>
            </a:pPr>
            <a:r>
              <a:rPr lang="fr-FR" altLang="fr-FR" sz="2200" dirty="0">
                <a:latin typeface="Calibri" panose="020F0502020204030204" pitchFamily="34" charset="0"/>
                <a:cs typeface="Calibri" panose="020F0502020204030204" pitchFamily="34" charset="0"/>
              </a:rPr>
              <a:t>Malgré tout, certains précautions avaient été prise.</a:t>
            </a:r>
          </a:p>
          <a:p>
            <a:pPr>
              <a:spcAft>
                <a:spcPts val="600"/>
              </a:spcAft>
            </a:pPr>
            <a:r>
              <a:rPr lang="fr-FR" altLang="fr-FR" sz="2200" dirty="0">
                <a:latin typeface="Calibri" panose="020F0502020204030204" pitchFamily="34" charset="0"/>
                <a:cs typeface="Calibri" panose="020F0502020204030204" pitchFamily="34" charset="0"/>
              </a:rPr>
              <a:t>« À l'issue de chaque expérience, un questionnaire et un entretien avec le cobaye jouant l'enseignant permet de recueillir ses sentiments et d'écouter les explications qu'il donne de son comportement. Cet entretien vise aussi à le réconforter en lui révélant qu'aucune décharge électrique n'a été appliquée, en le réconciliant avec l'apprenant, et en lui disant que son comportement n'a rien de sadique et est tout à fait normal. Un an plus tard, le cobaye recevait enfin un dernier questionnaire sur son sentiment à l'égard de l'expérience, ainsi qu'un compte-rendu détaillé des résultats de cette expérience » (Wikipédia).</a:t>
            </a:r>
          </a:p>
          <a:p>
            <a:pPr>
              <a:spcAft>
                <a:spcPts val="600"/>
              </a:spcAft>
            </a:pPr>
            <a:endParaRPr lang="fr-FR" altLang="fr-FR" sz="2400" dirty="0">
              <a:latin typeface="Calibri" panose="020F0502020204030204" pitchFamily="34" charset="0"/>
              <a:cs typeface="Calibri" panose="020F0502020204030204" pitchFamily="34" charset="0"/>
            </a:endParaRPr>
          </a:p>
          <a:p>
            <a:pPr>
              <a:spcAft>
                <a:spcPts val="600"/>
              </a:spcAft>
            </a:pPr>
            <a:endParaRPr lang="fr-FR" altLang="fr-FR" sz="2400" dirty="0">
              <a:latin typeface="Calibri" panose="020F0502020204030204" pitchFamily="34" charset="0"/>
              <a:cs typeface="Calibri" panose="020F0502020204030204" pitchFamily="34" charset="0"/>
            </a:endParaRPr>
          </a:p>
        </p:txBody>
      </p:sp>
      <p:sp>
        <p:nvSpPr>
          <p:cNvPr id="10" name="object 10">
            <a:extLst>
              <a:ext uri="{FF2B5EF4-FFF2-40B4-BE49-F238E27FC236}">
                <a16:creationId xmlns:a16="http://schemas.microsoft.com/office/drawing/2014/main" id="{A913C5C2-2E98-485D-ADC7-8C45A6CE7474}"/>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pic>
        <p:nvPicPr>
          <p:cNvPr id="30" name="Image 29">
            <a:extLst>
              <a:ext uri="{FF2B5EF4-FFF2-40B4-BE49-F238E27FC236}">
                <a16:creationId xmlns:a16="http://schemas.microsoft.com/office/drawing/2014/main" id="{EC2B9D76-76C8-412E-B192-BEDC6BC1FA1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31" name="Image 30">
            <a:extLst>
              <a:ext uri="{FF2B5EF4-FFF2-40B4-BE49-F238E27FC236}">
                <a16:creationId xmlns:a16="http://schemas.microsoft.com/office/drawing/2014/main" id="{0647E9D5-9EBF-4920-89AC-B97B989699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3523621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BE4F293-0A40-4AA3-8747-1C7D9F3EE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5D1CC8B8-2CD1-45F6-9CED-CA31040022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27" name="Freeform 44">
              <a:extLst>
                <a:ext uri="{FF2B5EF4-FFF2-40B4-BE49-F238E27FC236}">
                  <a16:creationId xmlns:a16="http://schemas.microsoft.com/office/drawing/2014/main" id="{D0486316-3F2D-434E-AF23-A8EDD6E78DD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5">
              <a:extLst>
                <a:ext uri="{FF2B5EF4-FFF2-40B4-BE49-F238E27FC236}">
                  <a16:creationId xmlns:a16="http://schemas.microsoft.com/office/drawing/2014/main" id="{2AF5945E-96EF-472A-8B30-5AC427AA40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6">
              <a:extLst>
                <a:ext uri="{FF2B5EF4-FFF2-40B4-BE49-F238E27FC236}">
                  <a16:creationId xmlns:a16="http://schemas.microsoft.com/office/drawing/2014/main" id="{F43F39F5-753C-4BA6-AF2B-6F0EEE25AD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47">
              <a:extLst>
                <a:ext uri="{FF2B5EF4-FFF2-40B4-BE49-F238E27FC236}">
                  <a16:creationId xmlns:a16="http://schemas.microsoft.com/office/drawing/2014/main" id="{2CC5073C-8188-4DE4-B2AB-9C87DDA4F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30">
              <a:extLst>
                <a:ext uri="{FF2B5EF4-FFF2-40B4-BE49-F238E27FC236}">
                  <a16:creationId xmlns:a16="http://schemas.microsoft.com/office/drawing/2014/main" id="{AEF2074A-D7D4-4AF6-866A-31DDF66B1F7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1353666" y="759805"/>
            <a:ext cx="10000133" cy="1325563"/>
          </a:xfrm>
        </p:spPr>
        <p:txBody>
          <a:bodyPr>
            <a:normAutofit/>
          </a:bodyPr>
          <a:lstStyle/>
          <a:p>
            <a:r>
              <a:rPr lang="fr-FR" sz="4000">
                <a:solidFill>
                  <a:srgbClr val="FFFFFF"/>
                </a:solidFill>
              </a:rPr>
              <a:t>L’expérience de Milgram</a:t>
            </a:r>
          </a:p>
        </p:txBody>
      </p:sp>
      <p:graphicFrame>
        <p:nvGraphicFramePr>
          <p:cNvPr id="20" name="Espace réservé du contenu 2">
            <a:extLst>
              <a:ext uri="{FF2B5EF4-FFF2-40B4-BE49-F238E27FC236}">
                <a16:creationId xmlns:a16="http://schemas.microsoft.com/office/drawing/2014/main" id="{BB930785-D5E0-4046-92E2-4B4F9505813C}"/>
              </a:ext>
            </a:extLst>
          </p:cNvPr>
          <p:cNvGraphicFramePr>
            <a:graphicFrameLocks noGrp="1"/>
          </p:cNvGraphicFramePr>
          <p:nvPr>
            <p:ph idx="1"/>
            <p:extLst>
              <p:ext uri="{D42A27DB-BD31-4B8C-83A1-F6EECF244321}">
                <p14:modId xmlns:p14="http://schemas.microsoft.com/office/powerpoint/2010/main" val="3953761713"/>
              </p:ext>
            </p:extLst>
          </p:nvPr>
        </p:nvGraphicFramePr>
        <p:xfrm>
          <a:off x="1340587" y="2226529"/>
          <a:ext cx="9507778" cy="37146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 name="object 10">
            <a:extLst>
              <a:ext uri="{FF2B5EF4-FFF2-40B4-BE49-F238E27FC236}">
                <a16:creationId xmlns:a16="http://schemas.microsoft.com/office/drawing/2014/main" id="{2BDBD650-226E-4C2A-8692-8F56DBF46718}"/>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21" name="Image 20">
            <a:extLst>
              <a:ext uri="{FF2B5EF4-FFF2-40B4-BE49-F238E27FC236}">
                <a16:creationId xmlns:a16="http://schemas.microsoft.com/office/drawing/2014/main" id="{CE51049C-1957-4D1A-AB56-92FBC9EC067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22" name="Image 21">
            <a:extLst>
              <a:ext uri="{FF2B5EF4-FFF2-40B4-BE49-F238E27FC236}">
                <a16:creationId xmlns:a16="http://schemas.microsoft.com/office/drawing/2014/main" id="{749EDB7C-FF8A-419B-8945-D1911EA5689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360329876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9"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E182A407-B5AE-4D24-87E5-A492FA287335}"/>
              </a:ext>
            </a:extLst>
          </p:cNvPr>
          <p:cNvSpPr>
            <a:spLocks noGrp="1"/>
          </p:cNvSpPr>
          <p:nvPr>
            <p:ph type="title"/>
          </p:nvPr>
        </p:nvSpPr>
        <p:spPr>
          <a:xfrm>
            <a:off x="1098468" y="885651"/>
            <a:ext cx="3229803" cy="4624603"/>
          </a:xfrm>
        </p:spPr>
        <p:txBody>
          <a:bodyPr>
            <a:normAutofit/>
          </a:bodyPr>
          <a:lstStyle/>
          <a:p>
            <a:r>
              <a:rPr lang="fr-FR" sz="4100" dirty="0">
                <a:solidFill>
                  <a:srgbClr val="FFFFFF"/>
                </a:solidFill>
              </a:rPr>
              <a:t>L’éthique du chercheur</a:t>
            </a:r>
          </a:p>
        </p:txBody>
      </p:sp>
      <p:sp>
        <p:nvSpPr>
          <p:cNvPr id="4" name="Rectangle 2">
            <a:extLst>
              <a:ext uri="{FF2B5EF4-FFF2-40B4-BE49-F238E27FC236}">
                <a16:creationId xmlns:a16="http://schemas.microsoft.com/office/drawing/2014/main" id="{3AD0F236-0C02-4DFB-B3DE-3A15CA39CF45}"/>
              </a:ext>
            </a:extLst>
          </p:cNvPr>
          <p:cNvSpPr>
            <a:spLocks noGrp="1" noChangeArrowheads="1"/>
          </p:cNvSpPr>
          <p:nvPr>
            <p:ph idx="1"/>
          </p:nvPr>
        </p:nvSpPr>
        <p:spPr bwMode="auto">
          <a:xfrm>
            <a:off x="4978708" y="885651"/>
            <a:ext cx="6525220" cy="4616849"/>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253920" tIns="47610" rIns="0" bIns="0" numCol="1"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eaLnBrk="1" hangingPunct="1">
              <a:spcBef>
                <a:spcPts val="1000"/>
              </a:spcBef>
              <a:spcAft>
                <a:spcPts val="600"/>
              </a:spcAft>
              <a:buNone/>
            </a:pPr>
            <a:r>
              <a:rPr lang="fr-FR" altLang="fr-FR" sz="2400" i="1" dirty="0">
                <a:latin typeface="+mn-lt"/>
                <a:sym typeface="Wingdings" panose="05000000000000000000" pitchFamily="2" charset="2"/>
              </a:rPr>
              <a:t> Le chercheur peut-il inconsciemment (ou consciemment) influer sur les résultats de son étude ? De quelle manière ? Pour quelles raisons ?</a:t>
            </a:r>
            <a:endParaRPr lang="fr-FR" altLang="fr-FR" sz="2400" i="1" dirty="0">
              <a:latin typeface="+mn-lt"/>
            </a:endParaRPr>
          </a:p>
          <a:p>
            <a:pPr marL="0" marR="0" lvl="0" indent="0" defTabSz="914400" rtl="0" eaLnBrk="0" fontAlgn="base" latinLnBrk="0" hangingPunct="0">
              <a:spcBef>
                <a:spcPct val="0"/>
              </a:spcBef>
              <a:spcAft>
                <a:spcPts val="600"/>
              </a:spcAft>
              <a:buClrTx/>
              <a:buSzTx/>
              <a:buFontTx/>
              <a:buNone/>
              <a:tabLst/>
            </a:pPr>
            <a:endParaRPr kumimoji="0" lang="fr-FR" altLang="fr-FR" sz="2400" b="0" i="0" u="none" strike="noStrike" cap="none" normalizeH="0" baseline="0" dirty="0">
              <a:ln>
                <a:noFill/>
              </a:ln>
              <a:effectLst/>
              <a:latin typeface="Arial" panose="020B0604020202020204" pitchFamily="34" charset="0"/>
            </a:endParaRPr>
          </a:p>
        </p:txBody>
      </p:sp>
      <p:sp>
        <p:nvSpPr>
          <p:cNvPr id="10" name="object 10">
            <a:extLst>
              <a:ext uri="{FF2B5EF4-FFF2-40B4-BE49-F238E27FC236}">
                <a16:creationId xmlns:a16="http://schemas.microsoft.com/office/drawing/2014/main" id="{A913C5C2-2E98-485D-ADC7-8C45A6CE7474}"/>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sp>
        <p:nvSpPr>
          <p:cNvPr id="11" name="object 10">
            <a:extLst>
              <a:ext uri="{FF2B5EF4-FFF2-40B4-BE49-F238E27FC236}">
                <a16:creationId xmlns:a16="http://schemas.microsoft.com/office/drawing/2014/main" id="{1016A605-3D6C-4BAF-8880-987E6FF69628}"/>
              </a:ext>
            </a:extLst>
          </p:cNvPr>
          <p:cNvSpPr txBox="1">
            <a:spLocks/>
          </p:cNvSpPr>
          <p:nvPr/>
        </p:nvSpPr>
        <p:spPr>
          <a:xfrm>
            <a:off x="4041374" y="6472450"/>
            <a:ext cx="4114800" cy="189796"/>
          </a:xfrm>
          <a:prstGeom prst="rect">
            <a:avLst/>
          </a:prstGeom>
        </p:spPr>
        <p:txBody>
          <a:bodyPr vert="horz" wrap="square" lIns="0" tIns="5080" rIns="0" bIns="0" rtlCol="0" anchor="ctr">
            <a:spAutoFit/>
          </a:bodyP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spcBef>
                <a:spcPts val="40"/>
              </a:spcBef>
            </a:pPr>
            <a:r>
              <a:rPr lang="fr-FR" spc="-60">
                <a:solidFill>
                  <a:srgbClr val="002060"/>
                </a:solidFill>
              </a:rPr>
              <a:t>Pole Humanités Design Département des Relations Humaines</a:t>
            </a:r>
            <a:endParaRPr lang="fr-FR" spc="-100" dirty="0">
              <a:solidFill>
                <a:srgbClr val="002060"/>
              </a:solidFill>
            </a:endParaRPr>
          </a:p>
        </p:txBody>
      </p:sp>
    </p:spTree>
    <p:extLst>
      <p:ext uri="{BB962C8B-B14F-4D97-AF65-F5344CB8AC3E}">
        <p14:creationId xmlns:p14="http://schemas.microsoft.com/office/powerpoint/2010/main" val="6461640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32">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496624F-A0EF-4AAC-8836-C80A001EEE4A}"/>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La question de l’éthique du chercheur </a:t>
            </a:r>
            <a:r>
              <a:rPr lang="fr-FR" sz="2400" dirty="0">
                <a:solidFill>
                  <a:srgbClr val="FFFFFF"/>
                </a:solidFill>
              </a:rPr>
              <a:t>(1/2)</a:t>
            </a:r>
          </a:p>
        </p:txBody>
      </p:sp>
      <p:sp>
        <p:nvSpPr>
          <p:cNvPr id="3" name="Espace réservé du contenu 2">
            <a:extLst>
              <a:ext uri="{FF2B5EF4-FFF2-40B4-BE49-F238E27FC236}">
                <a16:creationId xmlns:a16="http://schemas.microsoft.com/office/drawing/2014/main" id="{5495EB5E-91A9-4BD3-B3BE-C01550EBF982}"/>
              </a:ext>
            </a:extLst>
          </p:cNvPr>
          <p:cNvSpPr>
            <a:spLocks noGrp="1"/>
          </p:cNvSpPr>
          <p:nvPr>
            <p:ph idx="1"/>
          </p:nvPr>
        </p:nvSpPr>
        <p:spPr>
          <a:xfrm>
            <a:off x="1367625" y="2341847"/>
            <a:ext cx="5937744" cy="3880437"/>
          </a:xfrm>
        </p:spPr>
        <p:txBody>
          <a:bodyPr anchor="ctr">
            <a:normAutofit/>
          </a:bodyPr>
          <a:lstStyle/>
          <a:p>
            <a:pPr marL="180975" lvl="0" indent="-180975">
              <a:spcAft>
                <a:spcPts val="400"/>
              </a:spcAft>
              <a:buFont typeface="Symbol" panose="05050102010706020507" pitchFamily="18" charset="2"/>
              <a:buChar char=""/>
            </a:pPr>
            <a:r>
              <a:rPr lang="fr-FR" sz="2200" dirty="0">
                <a:effectLst/>
                <a:latin typeface="Calibri" panose="020F0502020204030204" pitchFamily="34" charset="0"/>
                <a:ea typeface="Calibri" panose="020F0502020204030204" pitchFamily="34" charset="0"/>
                <a:cs typeface="Calibri" panose="020F0502020204030204" pitchFamily="34" charset="0"/>
              </a:rPr>
              <a:t>Milgram aurait été conscient de certaines failles dans sa recherche, et la notoriété venant, il n’aurait pas osé critiquer ses résultats.</a:t>
            </a:r>
            <a:r>
              <a:rPr lang="fr-FR" sz="2200" dirty="0">
                <a:latin typeface="Calibri" panose="020F0502020204030204" pitchFamily="34" charset="0"/>
                <a:ea typeface="Calibri" panose="020F0502020204030204" pitchFamily="34" charset="0"/>
                <a:cs typeface="Times New Roman" panose="02020603050405020304" pitchFamily="18" charset="0"/>
              </a:rPr>
              <a:t> </a:t>
            </a:r>
            <a:endParaRPr lang="fr-FR" sz="2200" dirty="0">
              <a:effectLst/>
              <a:latin typeface="Calibri" panose="020F0502020204030204" pitchFamily="34" charset="0"/>
              <a:ea typeface="Calibri" panose="020F0502020204030204" pitchFamily="34" charset="0"/>
              <a:cs typeface="Calibri" panose="020F0502020204030204" pitchFamily="34" charset="0"/>
            </a:endParaRPr>
          </a:p>
          <a:p>
            <a:pPr marL="180975" lvl="0" indent="-180975">
              <a:spcAft>
                <a:spcPts val="400"/>
              </a:spcAft>
              <a:buFont typeface="Symbol" panose="05050102010706020507" pitchFamily="18" charset="2"/>
              <a:buChar char=""/>
            </a:pPr>
            <a:r>
              <a:rPr lang="fr-FR" sz="2200" dirty="0">
                <a:latin typeface="Calibri" panose="020F0502020204030204" pitchFamily="34" charset="0"/>
                <a:cs typeface="Calibri" panose="020F0502020204030204" pitchFamily="34" charset="0"/>
              </a:rPr>
              <a:t>Dans un livre intitulé </a:t>
            </a:r>
            <a:r>
              <a:rPr lang="fr-FR" sz="2200" i="1" dirty="0" err="1">
                <a:latin typeface="Calibri" panose="020F0502020204030204" pitchFamily="34" charset="0"/>
                <a:cs typeface="Calibri" panose="020F0502020204030204" pitchFamily="34" charset="0"/>
              </a:rPr>
              <a:t>Behind</a:t>
            </a:r>
            <a:r>
              <a:rPr lang="fr-FR" sz="2200" i="1" dirty="0">
                <a:latin typeface="Calibri" panose="020F0502020204030204" pitchFamily="34" charset="0"/>
                <a:cs typeface="Calibri" panose="020F0502020204030204" pitchFamily="34" charset="0"/>
              </a:rPr>
              <a:t> the </a:t>
            </a:r>
            <a:r>
              <a:rPr lang="fr-FR" sz="2200" i="1" dirty="0" err="1">
                <a:latin typeface="Calibri" panose="020F0502020204030204" pitchFamily="34" charset="0"/>
                <a:cs typeface="Calibri" panose="020F0502020204030204" pitchFamily="34" charset="0"/>
              </a:rPr>
              <a:t>Shock</a:t>
            </a:r>
            <a:r>
              <a:rPr lang="fr-FR" sz="2200" i="1" dirty="0">
                <a:latin typeface="Calibri" panose="020F0502020204030204" pitchFamily="34" charset="0"/>
                <a:cs typeface="Calibri" panose="020F0502020204030204" pitchFamily="34" charset="0"/>
              </a:rPr>
              <a:t> Machine - The </a:t>
            </a:r>
            <a:r>
              <a:rPr lang="fr-FR" sz="2200" i="1" dirty="0" err="1">
                <a:latin typeface="Calibri" panose="020F0502020204030204" pitchFamily="34" charset="0"/>
                <a:cs typeface="Calibri" panose="020F0502020204030204" pitchFamily="34" charset="0"/>
              </a:rPr>
              <a:t>Untold</a:t>
            </a:r>
            <a:r>
              <a:rPr lang="fr-FR" sz="2200" i="1" dirty="0">
                <a:latin typeface="Calibri" panose="020F0502020204030204" pitchFamily="34" charset="0"/>
                <a:cs typeface="Calibri" panose="020F0502020204030204" pitchFamily="34" charset="0"/>
              </a:rPr>
              <a:t> Story of the </a:t>
            </a:r>
            <a:r>
              <a:rPr lang="fr-FR" sz="2200" i="1" dirty="0" err="1">
                <a:latin typeface="Calibri" panose="020F0502020204030204" pitchFamily="34" charset="0"/>
                <a:cs typeface="Calibri" panose="020F0502020204030204" pitchFamily="34" charset="0"/>
              </a:rPr>
              <a:t>Notorious</a:t>
            </a:r>
            <a:r>
              <a:rPr lang="fr-FR" sz="2200" i="1" dirty="0">
                <a:latin typeface="Calibri" panose="020F0502020204030204" pitchFamily="34" charset="0"/>
                <a:cs typeface="Calibri" panose="020F0502020204030204" pitchFamily="34" charset="0"/>
              </a:rPr>
              <a:t> Milgram Psychology </a:t>
            </a:r>
            <a:r>
              <a:rPr lang="fr-FR" sz="2200" i="1" dirty="0" err="1">
                <a:latin typeface="Calibri" panose="020F0502020204030204" pitchFamily="34" charset="0"/>
                <a:cs typeface="Calibri" panose="020F0502020204030204" pitchFamily="34" charset="0"/>
              </a:rPr>
              <a:t>Experiments</a:t>
            </a:r>
            <a:r>
              <a:rPr lang="fr-FR" sz="2200" dirty="0">
                <a:latin typeface="Calibri" panose="020F0502020204030204" pitchFamily="34" charset="0"/>
                <a:cs typeface="Calibri" panose="020F0502020204030204" pitchFamily="34" charset="0"/>
              </a:rPr>
              <a:t>, la psychologue australienne Gina Perry accuse Milgram d'avoir </a:t>
            </a:r>
            <a:r>
              <a:rPr lang="fr-FR" sz="2200" b="1" dirty="0">
                <a:latin typeface="Calibri" panose="020F0502020204030204" pitchFamily="34" charset="0"/>
                <a:cs typeface="Calibri" panose="020F0502020204030204" pitchFamily="34" charset="0"/>
              </a:rPr>
              <a:t>manipulé les résultats de son étude </a:t>
            </a:r>
            <a:r>
              <a:rPr lang="fr-FR" sz="2200" dirty="0">
                <a:latin typeface="Calibri" panose="020F0502020204030204" pitchFamily="34" charset="0"/>
                <a:cs typeface="Calibri" panose="020F0502020204030204" pitchFamily="34" charset="0"/>
              </a:rPr>
              <a:t>en vue d'obtenir le résultat qu'il souhaitait.</a:t>
            </a:r>
          </a:p>
          <a:p>
            <a:endParaRPr lang="fr-FR" sz="1300" dirty="0"/>
          </a:p>
        </p:txBody>
      </p:sp>
      <p:sp>
        <p:nvSpPr>
          <p:cNvPr id="17" name="object 10">
            <a:extLst>
              <a:ext uri="{FF2B5EF4-FFF2-40B4-BE49-F238E27FC236}">
                <a16:creationId xmlns:a16="http://schemas.microsoft.com/office/drawing/2014/main" id="{87AF2736-11A5-4069-AC49-9BD0B338406C}"/>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9" name="Image 18">
            <a:extLst>
              <a:ext uri="{FF2B5EF4-FFF2-40B4-BE49-F238E27FC236}">
                <a16:creationId xmlns:a16="http://schemas.microsoft.com/office/drawing/2014/main" id="{D571720C-0834-4720-A966-45047E9AE2C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20" name="Image 19">
            <a:extLst>
              <a:ext uri="{FF2B5EF4-FFF2-40B4-BE49-F238E27FC236}">
                <a16:creationId xmlns:a16="http://schemas.microsoft.com/office/drawing/2014/main" id="{E53DE4DE-7D48-4040-BD8B-EF70B39F54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pic>
        <p:nvPicPr>
          <p:cNvPr id="4" name="Image 3">
            <a:extLst>
              <a:ext uri="{FF2B5EF4-FFF2-40B4-BE49-F238E27FC236}">
                <a16:creationId xmlns:a16="http://schemas.microsoft.com/office/drawing/2014/main" id="{4B8D9135-2116-464B-8FEC-9727D9BAD4DF}"/>
              </a:ext>
            </a:extLst>
          </p:cNvPr>
          <p:cNvPicPr>
            <a:picLocks noChangeAspect="1"/>
          </p:cNvPicPr>
          <p:nvPr/>
        </p:nvPicPr>
        <p:blipFill>
          <a:blip r:embed="rId4"/>
          <a:stretch>
            <a:fillRect/>
          </a:stretch>
        </p:blipFill>
        <p:spPr>
          <a:xfrm>
            <a:off x="7949424" y="1706160"/>
            <a:ext cx="2645987" cy="3996960"/>
          </a:xfrm>
          <a:prstGeom prst="rect">
            <a:avLst/>
          </a:prstGeom>
        </p:spPr>
      </p:pic>
    </p:spTree>
    <p:extLst>
      <p:ext uri="{BB962C8B-B14F-4D97-AF65-F5344CB8AC3E}">
        <p14:creationId xmlns:p14="http://schemas.microsoft.com/office/powerpoint/2010/main" val="13624863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32">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496624F-A0EF-4AAC-8836-C80A001EEE4A}"/>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La question de l’éthique du chercheur </a:t>
            </a:r>
            <a:r>
              <a:rPr lang="fr-FR" sz="2400" dirty="0">
                <a:solidFill>
                  <a:srgbClr val="FFFFFF"/>
                </a:solidFill>
              </a:rPr>
              <a:t>(2/2)</a:t>
            </a:r>
          </a:p>
        </p:txBody>
      </p:sp>
      <p:sp>
        <p:nvSpPr>
          <p:cNvPr id="3" name="Espace réservé du contenu 2">
            <a:extLst>
              <a:ext uri="{FF2B5EF4-FFF2-40B4-BE49-F238E27FC236}">
                <a16:creationId xmlns:a16="http://schemas.microsoft.com/office/drawing/2014/main" id="{5495EB5E-91A9-4BD3-B3BE-C01550EBF982}"/>
              </a:ext>
            </a:extLst>
          </p:cNvPr>
          <p:cNvSpPr>
            <a:spLocks noGrp="1"/>
          </p:cNvSpPr>
          <p:nvPr>
            <p:ph idx="1"/>
          </p:nvPr>
        </p:nvSpPr>
        <p:spPr>
          <a:xfrm>
            <a:off x="1367624" y="2341848"/>
            <a:ext cx="9708995" cy="3581189"/>
          </a:xfrm>
        </p:spPr>
        <p:txBody>
          <a:bodyPr anchor="ctr">
            <a:normAutofit/>
          </a:bodyPr>
          <a:lstStyle/>
          <a:p>
            <a:pPr marL="180975" lvl="0" indent="-180975">
              <a:spcAft>
                <a:spcPts val="400"/>
              </a:spcAft>
              <a:buFont typeface="Symbol" panose="05050102010706020507" pitchFamily="18" charset="2"/>
              <a:buChar char=""/>
            </a:pPr>
            <a:r>
              <a:rPr lang="fr-FR" sz="2200" dirty="0">
                <a:latin typeface="Calibri" panose="020F0502020204030204" pitchFamily="34" charset="0"/>
                <a:cs typeface="Calibri" panose="020F0502020204030204" pitchFamily="34" charset="0"/>
              </a:rPr>
              <a:t>À partir de l'écoute des cassettes d'enregistrement de l'expérience et des témoignages de ceux qui y ont participé, elle met notamment en avant divers éléments ayant faussé l'étude, tels le </a:t>
            </a:r>
            <a:r>
              <a:rPr lang="fr-FR" sz="2200" b="1" dirty="0">
                <a:latin typeface="Calibri" panose="020F0502020204030204" pitchFamily="34" charset="0"/>
                <a:cs typeface="Calibri" panose="020F0502020204030204" pitchFamily="34" charset="0"/>
              </a:rPr>
              <a:t>non-respect du script prévu </a:t>
            </a:r>
            <a:r>
              <a:rPr lang="fr-FR" sz="2200" dirty="0">
                <a:latin typeface="Calibri" panose="020F0502020204030204" pitchFamily="34" charset="0"/>
                <a:cs typeface="Calibri" panose="020F0502020204030204" pitchFamily="34" charset="0"/>
              </a:rPr>
              <a:t>par les expérimentateurs, ou </a:t>
            </a:r>
            <a:r>
              <a:rPr lang="fr-FR" sz="2200" b="1" dirty="0">
                <a:latin typeface="Calibri" panose="020F0502020204030204" pitchFamily="34" charset="0"/>
                <a:cs typeface="Calibri" panose="020F0502020204030204" pitchFamily="34" charset="0"/>
              </a:rPr>
              <a:t>l'insistance excessive manifestée par les expérimentateurs</a:t>
            </a:r>
            <a:r>
              <a:rPr lang="fr-FR" sz="2200" dirty="0">
                <a:latin typeface="Calibri" panose="020F0502020204030204" pitchFamily="34" charset="0"/>
                <a:cs typeface="Calibri" panose="020F0502020204030204" pitchFamily="34" charset="0"/>
              </a:rPr>
              <a:t>.</a:t>
            </a:r>
          </a:p>
          <a:p>
            <a:pPr marL="180975" lvl="0" indent="-180975">
              <a:spcAft>
                <a:spcPts val="400"/>
              </a:spcAft>
              <a:buFont typeface="Symbol" panose="05050102010706020507" pitchFamily="18" charset="2"/>
              <a:buChar char=""/>
            </a:pPr>
            <a:r>
              <a:rPr lang="fr-FR" sz="2200" dirty="0">
                <a:latin typeface="Calibri" panose="020F0502020204030204" pitchFamily="34" charset="0"/>
                <a:cs typeface="Calibri" panose="020F0502020204030204" pitchFamily="34" charset="0"/>
              </a:rPr>
              <a:t>Les critiques de Perry touchent également à la </a:t>
            </a:r>
            <a:r>
              <a:rPr lang="fr-FR" sz="2200" b="1" dirty="0">
                <a:latin typeface="Calibri" panose="020F0502020204030204" pitchFamily="34" charset="0"/>
                <a:cs typeface="Calibri" panose="020F0502020204030204" pitchFamily="34" charset="0"/>
              </a:rPr>
              <a:t>sélection des résultats obtenus</a:t>
            </a:r>
            <a:r>
              <a:rPr lang="fr-FR" sz="2200" dirty="0">
                <a:latin typeface="Calibri" panose="020F0502020204030204" pitchFamily="34" charset="0"/>
                <a:cs typeface="Calibri" panose="020F0502020204030204" pitchFamily="34" charset="0"/>
              </a:rPr>
              <a:t>.</a:t>
            </a:r>
          </a:p>
          <a:p>
            <a:pPr marL="180975" lvl="0" indent="-180975">
              <a:spcAft>
                <a:spcPts val="400"/>
              </a:spcAft>
              <a:buFont typeface="Symbol" panose="05050102010706020507" pitchFamily="18" charset="2"/>
              <a:buChar char=""/>
            </a:pPr>
            <a:r>
              <a:rPr lang="fr-FR" sz="2200" dirty="0">
                <a:latin typeface="Calibri" panose="020F0502020204030204" pitchFamily="34" charset="0"/>
                <a:cs typeface="Calibri" panose="020F0502020204030204" pitchFamily="34" charset="0"/>
              </a:rPr>
              <a:t>En outre, Milgram aurait minimisé le fait que certains des sujets avaient de sérieux doutes quant à la réalité des « souffrances » qu'ils infligeaient. Perry conclut que « la méthodologie des expériences présente tellement de failles qu’il est extrêmement difficile d’en tirer une conclusion quelconque ». (Voir Wikipédia)</a:t>
            </a:r>
            <a:endParaRPr lang="fr-FR" sz="2200" dirty="0">
              <a:latin typeface="Calibri" panose="020F0502020204030204" pitchFamily="34" charset="0"/>
              <a:ea typeface="Calibri" panose="020F0502020204030204" pitchFamily="34" charset="0"/>
              <a:cs typeface="Times New Roman" panose="02020603050405020304" pitchFamily="18" charset="0"/>
            </a:endParaRPr>
          </a:p>
          <a:p>
            <a:endParaRPr lang="fr-FR" sz="1300" dirty="0"/>
          </a:p>
        </p:txBody>
      </p:sp>
      <p:sp>
        <p:nvSpPr>
          <p:cNvPr id="17" name="object 10">
            <a:extLst>
              <a:ext uri="{FF2B5EF4-FFF2-40B4-BE49-F238E27FC236}">
                <a16:creationId xmlns:a16="http://schemas.microsoft.com/office/drawing/2014/main" id="{87AF2736-11A5-4069-AC49-9BD0B338406C}"/>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9" name="Image 18">
            <a:extLst>
              <a:ext uri="{FF2B5EF4-FFF2-40B4-BE49-F238E27FC236}">
                <a16:creationId xmlns:a16="http://schemas.microsoft.com/office/drawing/2014/main" id="{D571720C-0834-4720-A966-45047E9AE2C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20" name="Image 19">
            <a:extLst>
              <a:ext uri="{FF2B5EF4-FFF2-40B4-BE49-F238E27FC236}">
                <a16:creationId xmlns:a16="http://schemas.microsoft.com/office/drawing/2014/main" id="{E53DE4DE-7D48-4040-BD8B-EF70B39F54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20714151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9"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E182A407-B5AE-4D24-87E5-A492FA287335}"/>
              </a:ext>
            </a:extLst>
          </p:cNvPr>
          <p:cNvSpPr>
            <a:spLocks noGrp="1"/>
          </p:cNvSpPr>
          <p:nvPr>
            <p:ph type="title"/>
          </p:nvPr>
        </p:nvSpPr>
        <p:spPr>
          <a:xfrm>
            <a:off x="1098468" y="885651"/>
            <a:ext cx="3377279" cy="4624603"/>
          </a:xfrm>
        </p:spPr>
        <p:txBody>
          <a:bodyPr>
            <a:normAutofit/>
          </a:bodyPr>
          <a:lstStyle/>
          <a:p>
            <a:r>
              <a:rPr lang="fr-FR" sz="4100" dirty="0">
                <a:solidFill>
                  <a:srgbClr val="FFFFFF"/>
                </a:solidFill>
              </a:rPr>
              <a:t>Quels enseignements éthiques en retenir ?</a:t>
            </a:r>
          </a:p>
        </p:txBody>
      </p:sp>
      <p:sp>
        <p:nvSpPr>
          <p:cNvPr id="4" name="Rectangle 2">
            <a:extLst>
              <a:ext uri="{FF2B5EF4-FFF2-40B4-BE49-F238E27FC236}">
                <a16:creationId xmlns:a16="http://schemas.microsoft.com/office/drawing/2014/main" id="{3AD0F236-0C02-4DFB-B3DE-3A15CA39CF45}"/>
              </a:ext>
            </a:extLst>
          </p:cNvPr>
          <p:cNvSpPr>
            <a:spLocks noGrp="1" noChangeArrowheads="1"/>
          </p:cNvSpPr>
          <p:nvPr>
            <p:ph idx="1"/>
          </p:nvPr>
        </p:nvSpPr>
        <p:spPr bwMode="auto">
          <a:xfrm>
            <a:off x="4978708" y="563918"/>
            <a:ext cx="6525220" cy="5252561"/>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253920" tIns="47610" rIns="0" bIns="0" numCol="1"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eaLnBrk="1" hangingPunct="1">
              <a:spcBef>
                <a:spcPts val="1000"/>
              </a:spcBef>
              <a:spcAft>
                <a:spcPts val="600"/>
              </a:spcAft>
              <a:buNone/>
            </a:pPr>
            <a:r>
              <a:rPr lang="fr-FR" altLang="fr-FR" i="1" dirty="0">
                <a:latin typeface="+mn-lt"/>
                <a:sym typeface="Wingdings" panose="05000000000000000000" pitchFamily="2" charset="2"/>
              </a:rPr>
              <a:t> </a:t>
            </a:r>
            <a:r>
              <a:rPr lang="fr-FR" altLang="fr-FR" i="1" dirty="0">
                <a:latin typeface="+mn-lt"/>
              </a:rPr>
              <a:t>quels enseignements éthiques tirer de cette expérience ? Comment éviter l’obéissance aveugle ?</a:t>
            </a:r>
          </a:p>
          <a:p>
            <a:pPr marL="0" marR="0" lvl="0" indent="0" defTabSz="914400" rtl="0" eaLnBrk="0" fontAlgn="base" latinLnBrk="0" hangingPunct="0">
              <a:spcBef>
                <a:spcPct val="0"/>
              </a:spcBef>
              <a:spcAft>
                <a:spcPts val="600"/>
              </a:spcAft>
              <a:buClrTx/>
              <a:buSzTx/>
              <a:buFontTx/>
              <a:buNone/>
              <a:tabLst/>
            </a:pPr>
            <a:endParaRPr kumimoji="0" lang="fr-FR" altLang="fr-FR" sz="2400" b="0" i="0" u="none" strike="noStrike" cap="none" normalizeH="0" baseline="0" dirty="0">
              <a:ln>
                <a:noFill/>
              </a:ln>
              <a:effectLst/>
              <a:latin typeface="Arial" panose="020B0604020202020204" pitchFamily="34" charset="0"/>
            </a:endParaRPr>
          </a:p>
        </p:txBody>
      </p:sp>
      <p:sp>
        <p:nvSpPr>
          <p:cNvPr id="10" name="object 10">
            <a:extLst>
              <a:ext uri="{FF2B5EF4-FFF2-40B4-BE49-F238E27FC236}">
                <a16:creationId xmlns:a16="http://schemas.microsoft.com/office/drawing/2014/main" id="{A913C5C2-2E98-485D-ADC7-8C45A6CE7474}"/>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sp>
        <p:nvSpPr>
          <p:cNvPr id="11" name="object 10">
            <a:extLst>
              <a:ext uri="{FF2B5EF4-FFF2-40B4-BE49-F238E27FC236}">
                <a16:creationId xmlns:a16="http://schemas.microsoft.com/office/drawing/2014/main" id="{1016A605-3D6C-4BAF-8880-987E6FF69628}"/>
              </a:ext>
            </a:extLst>
          </p:cNvPr>
          <p:cNvSpPr txBox="1">
            <a:spLocks/>
          </p:cNvSpPr>
          <p:nvPr/>
        </p:nvSpPr>
        <p:spPr>
          <a:xfrm>
            <a:off x="4041374" y="6472450"/>
            <a:ext cx="4114800" cy="189796"/>
          </a:xfrm>
          <a:prstGeom prst="rect">
            <a:avLst/>
          </a:prstGeom>
        </p:spPr>
        <p:txBody>
          <a:bodyPr vert="horz" wrap="square" lIns="0" tIns="5080" rIns="0" bIns="0" rtlCol="0" anchor="ctr">
            <a:spAutoFit/>
          </a:bodyP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spcBef>
                <a:spcPts val="40"/>
              </a:spcBef>
            </a:pPr>
            <a:r>
              <a:rPr lang="fr-FR" spc="-60">
                <a:solidFill>
                  <a:srgbClr val="002060"/>
                </a:solidFill>
              </a:rPr>
              <a:t>Pole Humanités Design Département des Relations Humaines</a:t>
            </a:r>
            <a:endParaRPr lang="fr-FR" spc="-100" dirty="0">
              <a:solidFill>
                <a:srgbClr val="002060"/>
              </a:solidFill>
            </a:endParaRPr>
          </a:p>
        </p:txBody>
      </p:sp>
    </p:spTree>
    <p:extLst>
      <p:ext uri="{BB962C8B-B14F-4D97-AF65-F5344CB8AC3E}">
        <p14:creationId xmlns:p14="http://schemas.microsoft.com/office/powerpoint/2010/main" val="2267938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31">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496624F-A0EF-4AAC-8836-C80A001EEE4A}"/>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Quels enseignements éthiques ? </a:t>
            </a:r>
            <a:r>
              <a:rPr lang="fr-FR" sz="2400" dirty="0">
                <a:solidFill>
                  <a:srgbClr val="FFFFFF"/>
                </a:solidFill>
              </a:rPr>
              <a:t>(1/2)</a:t>
            </a:r>
          </a:p>
        </p:txBody>
      </p:sp>
      <p:sp>
        <p:nvSpPr>
          <p:cNvPr id="3" name="Espace réservé du contenu 2">
            <a:extLst>
              <a:ext uri="{FF2B5EF4-FFF2-40B4-BE49-F238E27FC236}">
                <a16:creationId xmlns:a16="http://schemas.microsoft.com/office/drawing/2014/main" id="{5495EB5E-91A9-4BD3-B3BE-C01550EBF982}"/>
              </a:ext>
            </a:extLst>
          </p:cNvPr>
          <p:cNvSpPr>
            <a:spLocks noGrp="1"/>
          </p:cNvSpPr>
          <p:nvPr>
            <p:ph idx="1"/>
          </p:nvPr>
        </p:nvSpPr>
        <p:spPr>
          <a:xfrm>
            <a:off x="1316765" y="2410340"/>
            <a:ext cx="9708995" cy="4132192"/>
          </a:xfrm>
        </p:spPr>
        <p:txBody>
          <a:bodyPr anchor="ctr">
            <a:normAutofit fontScale="92500"/>
          </a:bodyPr>
          <a:lstStyle/>
          <a:p>
            <a:pPr marL="180975" lvl="0" indent="-180975">
              <a:spcAft>
                <a:spcPts val="400"/>
              </a:spcAft>
              <a:buFont typeface="Symbol" panose="05050102010706020507" pitchFamily="18" charset="2"/>
              <a:buChar char=""/>
            </a:pPr>
            <a:r>
              <a:rPr lang="fr-FR" sz="2400" dirty="0">
                <a:latin typeface="Calibri" panose="020F0502020204030204" pitchFamily="34" charset="0"/>
                <a:cs typeface="Calibri" panose="020F0502020204030204" pitchFamily="34" charset="0"/>
              </a:rPr>
              <a:t>Prendre conscience des </a:t>
            </a:r>
            <a:r>
              <a:rPr lang="fr-FR" sz="2400" b="1" dirty="0">
                <a:latin typeface="Calibri" panose="020F0502020204030204" pitchFamily="34" charset="0"/>
                <a:cs typeface="Calibri" panose="020F0502020204030204" pitchFamily="34" charset="0"/>
              </a:rPr>
              <a:t>déterminants de l’obéissance </a:t>
            </a:r>
            <a:r>
              <a:rPr lang="fr-FR" sz="2400" dirty="0">
                <a:latin typeface="Calibri" panose="020F0502020204030204" pitchFamily="34" charset="0"/>
                <a:cs typeface="Calibri" panose="020F0502020204030204" pitchFamily="34" charset="0"/>
              </a:rPr>
              <a:t>pour les neutraliser, notamment la croyance dans les valeurs symboliques qui soutiennent l’institution.</a:t>
            </a:r>
          </a:p>
          <a:p>
            <a:pPr marL="180975" lvl="0" indent="-180975">
              <a:spcAft>
                <a:spcPts val="400"/>
              </a:spcAft>
              <a:buFont typeface="Symbol" panose="05050102010706020507" pitchFamily="18" charset="2"/>
              <a:buChar char=""/>
            </a:pPr>
            <a:r>
              <a:rPr lang="fr-FR" sz="2400" dirty="0">
                <a:latin typeface="Calibri" panose="020F0502020204030204" pitchFamily="34" charset="0"/>
                <a:cs typeface="Calibri" panose="020F0502020204030204" pitchFamily="34" charset="0"/>
              </a:rPr>
              <a:t>Être conscient du </a:t>
            </a:r>
            <a:r>
              <a:rPr lang="fr-FR" sz="2400" b="1" dirty="0">
                <a:latin typeface="Calibri" panose="020F0502020204030204" pitchFamily="34" charset="0"/>
                <a:cs typeface="Calibri" panose="020F0502020204030204" pitchFamily="34" charset="0"/>
              </a:rPr>
              <a:t>bénéfice psychologique recherché dans le renoncement à sa responsabilité morale</a:t>
            </a:r>
            <a:r>
              <a:rPr lang="fr-FR" sz="2400" dirty="0">
                <a:latin typeface="Calibri" panose="020F0502020204030204" pitchFamily="34" charset="0"/>
                <a:cs typeface="Calibri" panose="020F0502020204030204" pitchFamily="34" charset="0"/>
              </a:rPr>
              <a:t>. Ne pas croire que cela puisse être une « solution » satisfaisante.</a:t>
            </a:r>
          </a:p>
          <a:p>
            <a:pPr marL="180975" lvl="0" indent="-180975">
              <a:spcAft>
                <a:spcPts val="400"/>
              </a:spcAft>
              <a:buFont typeface="Symbol" panose="05050102010706020507" pitchFamily="18" charset="2"/>
              <a:buChar char=""/>
            </a:pPr>
            <a:r>
              <a:rPr lang="fr-FR" sz="2400" dirty="0">
                <a:latin typeface="Calibri" panose="020F0502020204030204" pitchFamily="34" charset="0"/>
                <a:cs typeface="Calibri" panose="020F0502020204030204" pitchFamily="34" charset="0"/>
              </a:rPr>
              <a:t>Cultiver une vie intérieure pour </a:t>
            </a:r>
            <a:r>
              <a:rPr lang="fr-FR" sz="2400" b="1" dirty="0">
                <a:latin typeface="Calibri" panose="020F0502020204030204" pitchFamily="34" charset="0"/>
                <a:cs typeface="Calibri" panose="020F0502020204030204" pitchFamily="34" charset="0"/>
              </a:rPr>
              <a:t>éviter « l’absence de pensée » </a:t>
            </a:r>
            <a:r>
              <a:rPr lang="fr-FR" sz="2400" dirty="0">
                <a:latin typeface="Calibri" panose="020F0502020204030204" pitchFamily="34" charset="0"/>
                <a:cs typeface="Calibri" panose="020F0502020204030204" pitchFamily="34" charset="0"/>
              </a:rPr>
              <a:t>(Hannah Arendt). L’altruisme ne suppose pas le don de soi, le désintéressement absolu, mais une « présence à soi » (Michel </a:t>
            </a:r>
            <a:r>
              <a:rPr lang="fr-FR" sz="2400" dirty="0" err="1">
                <a:latin typeface="Calibri" panose="020F0502020204030204" pitchFamily="34" charset="0"/>
                <a:cs typeface="Calibri" panose="020F0502020204030204" pitchFamily="34" charset="0"/>
              </a:rPr>
              <a:t>Terestchenko</a:t>
            </a:r>
            <a:r>
              <a:rPr lang="fr-FR" sz="2400" dirty="0">
                <a:latin typeface="Calibri" panose="020F0502020204030204" pitchFamily="34" charset="0"/>
                <a:cs typeface="Calibri" panose="020F0502020204030204" pitchFamily="34" charset="0"/>
              </a:rPr>
              <a:t>) qui déjoue les états agentiques.</a:t>
            </a:r>
          </a:p>
          <a:p>
            <a:pPr marL="180975" lvl="0" indent="-180975">
              <a:spcAft>
                <a:spcPts val="400"/>
              </a:spcAft>
              <a:buFont typeface="Symbol" panose="05050102010706020507" pitchFamily="18" charset="2"/>
              <a:buChar char=""/>
            </a:pPr>
            <a:r>
              <a:rPr lang="fr-FR" sz="2400" dirty="0">
                <a:latin typeface="Calibri" panose="020F0502020204030204" pitchFamily="34" charset="0"/>
                <a:cs typeface="Calibri" panose="020F0502020204030204" pitchFamily="34" charset="0"/>
              </a:rPr>
              <a:t>La meilleure manière de gagner en autonomie, c’est peut-être de se sentir exister en étant en accord avec soi-même, </a:t>
            </a:r>
            <a:r>
              <a:rPr lang="fr-FR" sz="2400" b="1" dirty="0">
                <a:latin typeface="Calibri" panose="020F0502020204030204" pitchFamily="34" charset="0"/>
                <a:cs typeface="Calibri" panose="020F0502020204030204" pitchFamily="34" charset="0"/>
              </a:rPr>
              <a:t>en étant au quotidien acteur de sa vie</a:t>
            </a:r>
            <a:r>
              <a:rPr lang="fr-FR" sz="2400" dirty="0">
                <a:latin typeface="Calibri" panose="020F0502020204030204" pitchFamily="34" charset="0"/>
                <a:cs typeface="Calibri" panose="020F0502020204030204" pitchFamily="34" charset="0"/>
              </a:rPr>
              <a:t>, en écoutant son désir, en s’individuant, en créant.</a:t>
            </a:r>
          </a:p>
          <a:p>
            <a:endParaRPr lang="fr-FR" sz="2400" dirty="0"/>
          </a:p>
        </p:txBody>
      </p:sp>
      <p:sp>
        <p:nvSpPr>
          <p:cNvPr id="17" name="object 10">
            <a:extLst>
              <a:ext uri="{FF2B5EF4-FFF2-40B4-BE49-F238E27FC236}">
                <a16:creationId xmlns:a16="http://schemas.microsoft.com/office/drawing/2014/main" id="{87AF2736-11A5-4069-AC49-9BD0B338406C}"/>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spTree>
    <p:extLst>
      <p:ext uri="{BB962C8B-B14F-4D97-AF65-F5344CB8AC3E}">
        <p14:creationId xmlns:p14="http://schemas.microsoft.com/office/powerpoint/2010/main" val="32647867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31">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496624F-A0EF-4AAC-8836-C80A001EEE4A}"/>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Quels enseignements éthiques ? </a:t>
            </a:r>
            <a:r>
              <a:rPr lang="fr-FR" sz="2400" dirty="0">
                <a:solidFill>
                  <a:srgbClr val="FFFFFF"/>
                </a:solidFill>
              </a:rPr>
              <a:t>(2/2)</a:t>
            </a:r>
          </a:p>
        </p:txBody>
      </p:sp>
      <p:sp>
        <p:nvSpPr>
          <p:cNvPr id="3" name="Espace réservé du contenu 2">
            <a:extLst>
              <a:ext uri="{FF2B5EF4-FFF2-40B4-BE49-F238E27FC236}">
                <a16:creationId xmlns:a16="http://schemas.microsoft.com/office/drawing/2014/main" id="{5495EB5E-91A9-4BD3-B3BE-C01550EBF982}"/>
              </a:ext>
            </a:extLst>
          </p:cNvPr>
          <p:cNvSpPr>
            <a:spLocks noGrp="1"/>
          </p:cNvSpPr>
          <p:nvPr>
            <p:ph idx="1"/>
          </p:nvPr>
        </p:nvSpPr>
        <p:spPr>
          <a:xfrm>
            <a:off x="1354272" y="2325758"/>
            <a:ext cx="9708995" cy="3227317"/>
          </a:xfrm>
        </p:spPr>
        <p:txBody>
          <a:bodyPr anchor="ctr">
            <a:normAutofit/>
          </a:bodyPr>
          <a:lstStyle/>
          <a:p>
            <a:pPr marL="180975" lvl="0" indent="-180975">
              <a:spcAft>
                <a:spcPts val="400"/>
              </a:spcAft>
              <a:buFont typeface="Symbol" panose="05050102010706020507" pitchFamily="18" charset="2"/>
              <a:buChar char=""/>
            </a:pPr>
            <a:r>
              <a:rPr lang="fr-FR" sz="2400" dirty="0">
                <a:latin typeface="Calibri" panose="020F0502020204030204" pitchFamily="34" charset="0"/>
                <a:cs typeface="Calibri" panose="020F0502020204030204" pitchFamily="34" charset="0"/>
              </a:rPr>
              <a:t>La leçon a également une grande portée </a:t>
            </a:r>
            <a:r>
              <a:rPr lang="fr-FR" sz="2400" b="1" dirty="0">
                <a:latin typeface="Calibri" panose="020F0502020204030204" pitchFamily="34" charset="0"/>
                <a:cs typeface="Calibri" panose="020F0502020204030204" pitchFamily="34" charset="0"/>
              </a:rPr>
              <a:t>politique</a:t>
            </a:r>
            <a:r>
              <a:rPr lang="fr-FR" sz="2400" dirty="0">
                <a:latin typeface="Calibri" panose="020F0502020204030204" pitchFamily="34" charset="0"/>
                <a:cs typeface="Calibri" panose="020F0502020204030204" pitchFamily="34" charset="0"/>
              </a:rPr>
              <a:t> et </a:t>
            </a:r>
            <a:r>
              <a:rPr lang="fr-FR" sz="2400" b="1" dirty="0">
                <a:latin typeface="Calibri" panose="020F0502020204030204" pitchFamily="34" charset="0"/>
                <a:cs typeface="Calibri" panose="020F0502020204030204" pitchFamily="34" charset="0"/>
              </a:rPr>
              <a:t>éducative</a:t>
            </a:r>
            <a:r>
              <a:rPr lang="fr-FR" sz="2400" dirty="0">
                <a:latin typeface="Calibri" panose="020F0502020204030204" pitchFamily="34" charset="0"/>
                <a:cs typeface="Calibri" panose="020F0502020204030204" pitchFamily="34" charset="0"/>
              </a:rPr>
              <a:t>.</a:t>
            </a:r>
          </a:p>
          <a:p>
            <a:pPr marL="180975" lvl="0" indent="-180975">
              <a:spcAft>
                <a:spcPts val="400"/>
              </a:spcAft>
              <a:buFont typeface="Symbol" panose="05050102010706020507" pitchFamily="18" charset="2"/>
              <a:buChar char=""/>
            </a:pPr>
            <a:r>
              <a:rPr lang="fr-FR" sz="2400" dirty="0">
                <a:latin typeface="Calibri" panose="020F0502020204030204" pitchFamily="34" charset="0"/>
                <a:cs typeface="Calibri" panose="020F0502020204030204" pitchFamily="34" charset="0"/>
              </a:rPr>
              <a:t>Elle invite à promouvoir une </a:t>
            </a:r>
            <a:r>
              <a:rPr lang="fr-FR" sz="2400" b="1" dirty="0">
                <a:latin typeface="Calibri" panose="020F0502020204030204" pitchFamily="34" charset="0"/>
                <a:cs typeface="Calibri" panose="020F0502020204030204" pitchFamily="34" charset="0"/>
              </a:rPr>
              <a:t>éducation qui autonomise véritablement les individus</a:t>
            </a:r>
            <a:r>
              <a:rPr lang="fr-FR" sz="2400" dirty="0">
                <a:latin typeface="Calibri" panose="020F0502020204030204" pitchFamily="34" charset="0"/>
                <a:cs typeface="Calibri" panose="020F0502020204030204" pitchFamily="34" charset="0"/>
              </a:rPr>
              <a:t>, d’un point de vue pratique et non pas seulement en théorie.</a:t>
            </a:r>
          </a:p>
          <a:p>
            <a:pPr marL="180975" lvl="0" indent="-180975">
              <a:spcAft>
                <a:spcPts val="400"/>
              </a:spcAft>
              <a:buFont typeface="Symbol" panose="05050102010706020507" pitchFamily="18" charset="2"/>
              <a:buChar char=""/>
            </a:pPr>
            <a:r>
              <a:rPr lang="fr-FR" sz="2400" dirty="0">
                <a:latin typeface="Calibri" panose="020F0502020204030204" pitchFamily="34" charset="0"/>
                <a:cs typeface="Calibri" panose="020F0502020204030204" pitchFamily="34" charset="0"/>
              </a:rPr>
              <a:t>Elle nous met également en garde contre toutes les institutions politiques, économiques et sociales qui </a:t>
            </a:r>
            <a:r>
              <a:rPr lang="fr-FR" sz="2400" b="1" dirty="0">
                <a:latin typeface="Calibri" panose="020F0502020204030204" pitchFamily="34" charset="0"/>
                <a:cs typeface="Calibri" panose="020F0502020204030204" pitchFamily="34" charset="0"/>
              </a:rPr>
              <a:t>intiment à l’obéissance aveugle </a:t>
            </a:r>
            <a:r>
              <a:rPr lang="fr-FR" sz="2400" dirty="0">
                <a:latin typeface="Calibri" panose="020F0502020204030204" pitchFamily="34" charset="0"/>
                <a:cs typeface="Calibri" panose="020F0502020204030204" pitchFamily="34" charset="0"/>
              </a:rPr>
              <a:t>et au renoncement à soi.</a:t>
            </a:r>
          </a:p>
          <a:p>
            <a:endParaRPr lang="fr-FR" sz="2400" dirty="0"/>
          </a:p>
        </p:txBody>
      </p:sp>
      <p:sp>
        <p:nvSpPr>
          <p:cNvPr id="17" name="object 10">
            <a:extLst>
              <a:ext uri="{FF2B5EF4-FFF2-40B4-BE49-F238E27FC236}">
                <a16:creationId xmlns:a16="http://schemas.microsoft.com/office/drawing/2014/main" id="{87AF2736-11A5-4069-AC49-9BD0B338406C}"/>
              </a:ext>
            </a:extLst>
          </p:cNvPr>
          <p:cNvSpPr txBox="1">
            <a:spLocks noGrp="1"/>
          </p:cNvSpPr>
          <p:nvPr>
            <p:ph type="ftr" sz="quarter" idx="11"/>
          </p:nvPr>
        </p:nvSpPr>
        <p:spPr>
          <a:xfrm>
            <a:off x="795528" y="6382512"/>
            <a:ext cx="6757416" cy="320040"/>
          </a:xfrm>
          <a:prstGeom prst="rect">
            <a:avLst/>
          </a:prstGeom>
        </p:spPr>
        <p:txBody>
          <a:bodyPr vert="horz" lIns="0" tIns="5080" rIns="0" bIns="0" rtlCol="0">
            <a:normAutofit/>
          </a:bodyPr>
          <a:lstStyle/>
          <a:p>
            <a:pPr marL="12700" algn="l">
              <a:spcBef>
                <a:spcPts val="40"/>
              </a:spcBef>
            </a:pPr>
            <a:r>
              <a:rPr lang="fr-FR" sz="1000" spc="-60"/>
              <a:t>Pole Humanités Design Département des Relations Humaines</a:t>
            </a:r>
            <a:endParaRPr lang="fr-FR" sz="1000" spc="-100"/>
          </a:p>
        </p:txBody>
      </p:sp>
    </p:spTree>
    <p:extLst>
      <p:ext uri="{BB962C8B-B14F-4D97-AF65-F5344CB8AC3E}">
        <p14:creationId xmlns:p14="http://schemas.microsoft.com/office/powerpoint/2010/main" val="14677761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4285630-E11A-4CC4-800A-68532E7438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8">
            <a:extLst>
              <a:ext uri="{FF2B5EF4-FFF2-40B4-BE49-F238E27FC236}">
                <a16:creationId xmlns:a16="http://schemas.microsoft.com/office/drawing/2014/main" id="{069B0493-EC1B-42FD-A38E-D4620EA2CF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6152" y="2355786"/>
            <a:ext cx="5782800"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5">
            <a:extLst>
              <a:ext uri="{FF2B5EF4-FFF2-40B4-BE49-F238E27FC236}">
                <a16:creationId xmlns:a16="http://schemas.microsoft.com/office/drawing/2014/main" id="{D263E12D-D6FE-41E6-98B7-EBA88FED2E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9782" y="1654168"/>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80FAEE97-8C0C-4ED5-BC7D-C6870947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311136"/>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5BFAC9A7-CED6-40CD-BC73-6B06ECAC29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126737"/>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
            <a:extLst>
              <a:ext uri="{FF2B5EF4-FFF2-40B4-BE49-F238E27FC236}">
                <a16:creationId xmlns:a16="http://schemas.microsoft.com/office/drawing/2014/main" id="{880D38C5-CFB9-4498-AD9C-38B2BBF65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99168" y="1126737"/>
            <a:ext cx="5795510"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Titre 1">
            <a:extLst>
              <a:ext uri="{FF2B5EF4-FFF2-40B4-BE49-F238E27FC236}">
                <a16:creationId xmlns:a16="http://schemas.microsoft.com/office/drawing/2014/main" id="{47317C36-5043-4818-89BB-CBE23F775ABD}"/>
              </a:ext>
            </a:extLst>
          </p:cNvPr>
          <p:cNvSpPr txBox="1">
            <a:spLocks/>
          </p:cNvSpPr>
          <p:nvPr/>
        </p:nvSpPr>
        <p:spPr>
          <a:xfrm>
            <a:off x="1411113" y="1448470"/>
            <a:ext cx="5149124" cy="28708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Aft>
                <a:spcPts val="600"/>
              </a:spcAft>
            </a:pPr>
            <a:r>
              <a:rPr lang="en-US" sz="4800" kern="1200" spc="-240" dirty="0">
                <a:solidFill>
                  <a:srgbClr val="FFFFFF"/>
                </a:solidFill>
                <a:latin typeface="+mj-lt"/>
                <a:ea typeface="+mj-ea"/>
                <a:cs typeface="+mj-cs"/>
              </a:rPr>
              <a:t>IV - </a:t>
            </a:r>
            <a:r>
              <a:rPr lang="en-US" sz="4800" kern="1200" spc="-240" dirty="0" err="1">
                <a:solidFill>
                  <a:srgbClr val="FFFFFF"/>
                </a:solidFill>
                <a:latin typeface="+mj-lt"/>
                <a:ea typeface="+mj-ea"/>
                <a:cs typeface="+mj-cs"/>
              </a:rPr>
              <a:t>Bibliographie</a:t>
            </a:r>
            <a:r>
              <a:rPr lang="en-US" sz="4800" kern="1200" spc="-240" dirty="0">
                <a:solidFill>
                  <a:srgbClr val="FFFFFF"/>
                </a:solidFill>
                <a:latin typeface="+mj-lt"/>
                <a:ea typeface="+mj-ea"/>
                <a:cs typeface="+mj-cs"/>
              </a:rPr>
              <a:t> et </a:t>
            </a:r>
            <a:r>
              <a:rPr lang="en-US" sz="4800" kern="1200" spc="-240" dirty="0" err="1">
                <a:solidFill>
                  <a:srgbClr val="FFFFFF"/>
                </a:solidFill>
                <a:latin typeface="+mj-lt"/>
                <a:ea typeface="+mj-ea"/>
                <a:cs typeface="+mj-cs"/>
              </a:rPr>
              <a:t>sitographie</a:t>
            </a:r>
            <a:r>
              <a:rPr lang="en-US" sz="4800" kern="1200" spc="-240" dirty="0">
                <a:solidFill>
                  <a:srgbClr val="FFFFFF"/>
                </a:solidFill>
                <a:latin typeface="+mj-lt"/>
                <a:ea typeface="+mj-ea"/>
                <a:cs typeface="+mj-cs"/>
              </a:rPr>
              <a:t> </a:t>
            </a:r>
            <a:endParaRPr lang="en-US" sz="4800" kern="1200" dirty="0">
              <a:solidFill>
                <a:srgbClr val="FFFFFF"/>
              </a:solidFill>
              <a:latin typeface="+mj-lt"/>
              <a:ea typeface="+mj-ea"/>
              <a:cs typeface="+mj-cs"/>
            </a:endParaRPr>
          </a:p>
        </p:txBody>
      </p:sp>
      <p:sp>
        <p:nvSpPr>
          <p:cNvPr id="10" name="object 10">
            <a:extLst>
              <a:ext uri="{FF2B5EF4-FFF2-40B4-BE49-F238E27FC236}">
                <a16:creationId xmlns:a16="http://schemas.microsoft.com/office/drawing/2014/main" id="{D6D490FB-4BE9-4CE5-B962-818A8FCC0E5F}"/>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2" name="Image 11">
            <a:extLst>
              <a:ext uri="{FF2B5EF4-FFF2-40B4-BE49-F238E27FC236}">
                <a16:creationId xmlns:a16="http://schemas.microsoft.com/office/drawing/2014/main" id="{D8078E10-338C-4471-B26D-1CC5985D7E7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4" name="Image 13">
            <a:extLst>
              <a:ext uri="{FF2B5EF4-FFF2-40B4-BE49-F238E27FC236}">
                <a16:creationId xmlns:a16="http://schemas.microsoft.com/office/drawing/2014/main" id="{EB9F7B5A-BAAB-4F16-8CBF-B540B0BED1A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1463223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3E7A786-F48F-4E0D-A7A2-F236233E092B}"/>
              </a:ext>
            </a:extLst>
          </p:cNvPr>
          <p:cNvSpPr>
            <a:spLocks noGrp="1"/>
          </p:cNvSpPr>
          <p:nvPr>
            <p:ph idx="1"/>
          </p:nvPr>
        </p:nvSpPr>
        <p:spPr>
          <a:xfrm>
            <a:off x="890337" y="421105"/>
            <a:ext cx="10684042" cy="6124074"/>
          </a:xfrm>
        </p:spPr>
        <p:txBody>
          <a:bodyPr>
            <a:normAutofit fontScale="25000" lnSpcReduction="20000"/>
          </a:bodyPr>
          <a:lstStyle/>
          <a:p>
            <a:pPr marL="0" indent="0">
              <a:lnSpc>
                <a:spcPct val="107000"/>
              </a:lnSpc>
              <a:spcAft>
                <a:spcPts val="400"/>
              </a:spcAft>
              <a:buNone/>
            </a:pPr>
            <a:endParaRPr lang="fr-FR" sz="1800" b="1" u="sng" dirty="0">
              <a:solidFill>
                <a:srgbClr val="006C3B"/>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400"/>
              </a:spcAft>
              <a:buNone/>
            </a:pPr>
            <a:r>
              <a:rPr lang="fr-FR" sz="6400" b="1" u="sng" dirty="0">
                <a:effectLst/>
                <a:latin typeface="Calibri" panose="020F0502020204030204" pitchFamily="34" charset="0"/>
                <a:ea typeface="Calibri" panose="020F0502020204030204" pitchFamily="34" charset="0"/>
                <a:cs typeface="Calibri" panose="020F0502020204030204" pitchFamily="34" charset="0"/>
              </a:rPr>
              <a:t>Synthèse</a:t>
            </a:r>
            <a:r>
              <a:rPr lang="fr-FR" sz="6400" b="1" dirty="0">
                <a:effectLst/>
                <a:latin typeface="Calibri" panose="020F0502020204030204" pitchFamily="34" charset="0"/>
                <a:ea typeface="Calibri" panose="020F0502020204030204" pitchFamily="34" charset="0"/>
                <a:cs typeface="Calibri" panose="020F0502020204030204" pitchFamily="34" charset="0"/>
              </a:rPr>
              <a:t> </a:t>
            </a:r>
          </a:p>
          <a:p>
            <a:pPr>
              <a:lnSpc>
                <a:spcPct val="107000"/>
              </a:lnSpc>
              <a:spcAft>
                <a:spcPts val="400"/>
              </a:spcAft>
            </a:pPr>
            <a:r>
              <a:rPr lang="fr-FR" sz="6400" dirty="0">
                <a:effectLst/>
                <a:latin typeface="Calibri" panose="020F0502020204030204" pitchFamily="34" charset="0"/>
                <a:ea typeface="Calibri" panose="020F0502020204030204" pitchFamily="34" charset="0"/>
                <a:cs typeface="Calibri" panose="020F0502020204030204" pitchFamily="34" charset="0"/>
              </a:rPr>
              <a:t>L’article Wikipédia, très détaillé, est une bonne source d’informations :  </a:t>
            </a:r>
            <a:r>
              <a:rPr lang="fr-FR" sz="6400" dirty="0">
                <a:effectLst/>
                <a:latin typeface="Calibri" panose="020F0502020204030204" pitchFamily="34" charset="0"/>
                <a:ea typeface="Calibri" panose="020F0502020204030204" pitchFamily="34" charset="0"/>
                <a:cs typeface="Calibri" panose="020F0502020204030204" pitchFamily="34" charset="0"/>
                <a:hlinkClick r:id="rId2"/>
              </a:rPr>
              <a:t>https://fr.wikipedia.org/wiki/Exp%C3%A9rience_de_Milgram</a:t>
            </a:r>
            <a:endParaRPr lang="fr-FR" sz="6400" dirty="0">
              <a:effectLst/>
              <a:latin typeface="Calibri" panose="020F0502020204030204" pitchFamily="34" charset="0"/>
              <a:ea typeface="Calibri" panose="020F0502020204030204" pitchFamily="34" charset="0"/>
              <a:cs typeface="Calibri" panose="020F0502020204030204" pitchFamily="34" charset="0"/>
            </a:endParaRPr>
          </a:p>
          <a:p>
            <a:pPr marL="0" indent="0">
              <a:lnSpc>
                <a:spcPct val="107000"/>
              </a:lnSpc>
              <a:spcAft>
                <a:spcPts val="400"/>
              </a:spcAft>
              <a:buNone/>
            </a:pPr>
            <a:r>
              <a:rPr lang="fr-FR" sz="6400" b="1" u="sng" dirty="0">
                <a:effectLst/>
                <a:latin typeface="Calibri" panose="020F0502020204030204" pitchFamily="34" charset="0"/>
                <a:ea typeface="Calibri" panose="020F0502020204030204" pitchFamily="34" charset="0"/>
                <a:cs typeface="Calibri" panose="020F0502020204030204" pitchFamily="34" charset="0"/>
              </a:rPr>
              <a:t>Textes de Stanley Milgram</a:t>
            </a:r>
          </a:p>
          <a:p>
            <a:pPr>
              <a:lnSpc>
                <a:spcPct val="107000"/>
              </a:lnSpc>
              <a:spcAft>
                <a:spcPts val="400"/>
              </a:spcAft>
            </a:pPr>
            <a:r>
              <a:rPr lang="fr-FR" sz="6400" dirty="0">
                <a:effectLst/>
                <a:latin typeface="Calibri" panose="020F0502020204030204" pitchFamily="34" charset="0"/>
                <a:ea typeface="Calibri" panose="020F0502020204030204" pitchFamily="34" charset="0"/>
                <a:cs typeface="Calibri" panose="020F0502020204030204" pitchFamily="34" charset="0"/>
              </a:rPr>
              <a:t>Stanley Milgram (trad. de l'anglais), </a:t>
            </a:r>
            <a:r>
              <a:rPr lang="fr-FR" sz="6400" i="1" dirty="0">
                <a:effectLst/>
                <a:latin typeface="Calibri" panose="020F0502020204030204" pitchFamily="34" charset="0"/>
                <a:ea typeface="Calibri" panose="020F0502020204030204" pitchFamily="34" charset="0"/>
                <a:cs typeface="Calibri" panose="020F0502020204030204" pitchFamily="34" charset="0"/>
              </a:rPr>
              <a:t>La Soumission à l'autorité : Un point de vue expérimental </a:t>
            </a:r>
            <a:r>
              <a:rPr lang="fr-FR" sz="6400" dirty="0">
                <a:effectLst/>
                <a:latin typeface="Calibri" panose="020F0502020204030204" pitchFamily="34" charset="0"/>
                <a:ea typeface="Calibri" panose="020F0502020204030204" pitchFamily="34" charset="0"/>
                <a:cs typeface="Calibri" panose="020F0502020204030204" pitchFamily="34" charset="0"/>
              </a:rPr>
              <a:t>[« </a:t>
            </a:r>
            <a:r>
              <a:rPr lang="fr-FR" sz="6400" dirty="0" err="1">
                <a:effectLst/>
                <a:latin typeface="Calibri" panose="020F0502020204030204" pitchFamily="34" charset="0"/>
                <a:ea typeface="Calibri" panose="020F0502020204030204" pitchFamily="34" charset="0"/>
                <a:cs typeface="Calibri" panose="020F0502020204030204" pitchFamily="34" charset="0"/>
              </a:rPr>
              <a:t>Obedience</a:t>
            </a:r>
            <a:r>
              <a:rPr lang="fr-FR" sz="6400" dirty="0">
                <a:effectLst/>
                <a:latin typeface="Calibri" panose="020F0502020204030204" pitchFamily="34" charset="0"/>
                <a:ea typeface="Calibri" panose="020F0502020204030204" pitchFamily="34" charset="0"/>
                <a:cs typeface="Calibri" panose="020F0502020204030204" pitchFamily="34" charset="0"/>
              </a:rPr>
              <a:t> to </a:t>
            </a:r>
            <a:r>
              <a:rPr lang="fr-FR" sz="6400" dirty="0" err="1">
                <a:effectLst/>
                <a:latin typeface="Calibri" panose="020F0502020204030204" pitchFamily="34" charset="0"/>
                <a:ea typeface="Calibri" panose="020F0502020204030204" pitchFamily="34" charset="0"/>
                <a:cs typeface="Calibri" panose="020F0502020204030204" pitchFamily="34" charset="0"/>
              </a:rPr>
              <a:t>Authority</a:t>
            </a:r>
            <a:r>
              <a:rPr lang="fr-FR" sz="6400" dirty="0">
                <a:effectLst/>
                <a:latin typeface="Calibri" panose="020F0502020204030204" pitchFamily="34" charset="0"/>
                <a:ea typeface="Calibri" panose="020F0502020204030204" pitchFamily="34" charset="0"/>
                <a:cs typeface="Calibri" panose="020F0502020204030204" pitchFamily="34" charset="0"/>
              </a:rPr>
              <a:t> : An </a:t>
            </a:r>
            <a:r>
              <a:rPr lang="fr-FR" sz="6400" dirty="0" err="1">
                <a:effectLst/>
                <a:latin typeface="Calibri" panose="020F0502020204030204" pitchFamily="34" charset="0"/>
                <a:ea typeface="Calibri" panose="020F0502020204030204" pitchFamily="34" charset="0"/>
                <a:cs typeface="Calibri" panose="020F0502020204030204" pitchFamily="34" charset="0"/>
              </a:rPr>
              <a:t>Experimental</a:t>
            </a:r>
            <a:r>
              <a:rPr lang="fr-FR" sz="6400" dirty="0">
                <a:effectLst/>
                <a:latin typeface="Calibri" panose="020F0502020204030204" pitchFamily="34" charset="0"/>
                <a:ea typeface="Calibri" panose="020F0502020204030204" pitchFamily="34" charset="0"/>
                <a:cs typeface="Calibri" panose="020F0502020204030204" pitchFamily="34" charset="0"/>
              </a:rPr>
              <a:t> </a:t>
            </a:r>
            <a:r>
              <a:rPr lang="fr-FR" sz="6400" dirty="0" err="1">
                <a:effectLst/>
                <a:latin typeface="Calibri" panose="020F0502020204030204" pitchFamily="34" charset="0"/>
                <a:ea typeface="Calibri" panose="020F0502020204030204" pitchFamily="34" charset="0"/>
                <a:cs typeface="Calibri" panose="020F0502020204030204" pitchFamily="34" charset="0"/>
              </a:rPr>
              <a:t>View</a:t>
            </a:r>
            <a:r>
              <a:rPr lang="fr-FR" sz="6400" dirty="0">
                <a:effectLst/>
                <a:latin typeface="Calibri" panose="020F0502020204030204" pitchFamily="34" charset="0"/>
                <a:ea typeface="Calibri" panose="020F0502020204030204" pitchFamily="34" charset="0"/>
                <a:cs typeface="Calibri" panose="020F0502020204030204" pitchFamily="34" charset="0"/>
              </a:rPr>
              <a:t> »], Calmann-Lévy, 1994, 2e éd., 270 p. (ISBN 2-7021-0457-6).</a:t>
            </a:r>
          </a:p>
          <a:p>
            <a:pPr>
              <a:lnSpc>
                <a:spcPct val="107000"/>
              </a:lnSpc>
              <a:spcAft>
                <a:spcPts val="400"/>
              </a:spcAft>
            </a:pPr>
            <a:r>
              <a:rPr lang="fr-FR" sz="6400" dirty="0">
                <a:effectLst/>
                <a:latin typeface="Calibri" panose="020F0502020204030204" pitchFamily="34" charset="0"/>
                <a:ea typeface="Calibri" panose="020F0502020204030204" pitchFamily="34" charset="0"/>
                <a:cs typeface="Calibri" panose="020F0502020204030204" pitchFamily="34" charset="0"/>
              </a:rPr>
              <a:t>Stanley Milgram, </a:t>
            </a:r>
            <a:r>
              <a:rPr lang="fr-FR" sz="6400" i="1" dirty="0">
                <a:effectLst/>
                <a:latin typeface="Calibri" panose="020F0502020204030204" pitchFamily="34" charset="0"/>
                <a:ea typeface="Calibri" panose="020F0502020204030204" pitchFamily="34" charset="0"/>
                <a:cs typeface="Calibri" panose="020F0502020204030204" pitchFamily="34" charset="0"/>
              </a:rPr>
              <a:t>Expérience sur l'obéissance et la désobéissance à l'autorité</a:t>
            </a:r>
            <a:r>
              <a:rPr lang="fr-FR" sz="6400" dirty="0">
                <a:effectLst/>
                <a:latin typeface="Calibri" panose="020F0502020204030204" pitchFamily="34" charset="0"/>
                <a:ea typeface="Calibri" panose="020F0502020204030204" pitchFamily="34" charset="0"/>
                <a:cs typeface="Calibri" panose="020F0502020204030204" pitchFamily="34" charset="0"/>
              </a:rPr>
              <a:t>, la Découverte, Hors Collection ZONES, 2013. Préface de Michel </a:t>
            </a:r>
            <a:r>
              <a:rPr lang="fr-FR" sz="6400" dirty="0" err="1">
                <a:effectLst/>
                <a:latin typeface="Calibri" panose="020F0502020204030204" pitchFamily="34" charset="0"/>
                <a:ea typeface="Calibri" panose="020F0502020204030204" pitchFamily="34" charset="0"/>
                <a:cs typeface="Calibri" panose="020F0502020204030204" pitchFamily="34" charset="0"/>
              </a:rPr>
              <a:t>Terestchenko</a:t>
            </a:r>
            <a:r>
              <a:rPr lang="fr-FR" sz="6400" dirty="0">
                <a:effectLst/>
                <a:latin typeface="Calibri" panose="020F0502020204030204" pitchFamily="34" charset="0"/>
                <a:ea typeface="Calibri" panose="020F0502020204030204" pitchFamily="34" charset="0"/>
                <a:cs typeface="Calibri" panose="020F0502020204030204" pitchFamily="34" charset="0"/>
              </a:rPr>
              <a:t>.</a:t>
            </a:r>
          </a:p>
          <a:p>
            <a:pPr marL="0" indent="0">
              <a:lnSpc>
                <a:spcPct val="107000"/>
              </a:lnSpc>
              <a:spcAft>
                <a:spcPts val="400"/>
              </a:spcAft>
              <a:buNone/>
            </a:pPr>
            <a:r>
              <a:rPr lang="fr-FR" sz="6400" b="1" u="sng" dirty="0">
                <a:latin typeface="Calibri" panose="020F0502020204030204" pitchFamily="34" charset="0"/>
                <a:ea typeface="Calibri" panose="020F0502020204030204" pitchFamily="34" charset="0"/>
                <a:cs typeface="Calibri" panose="020F0502020204030204" pitchFamily="34" charset="0"/>
              </a:rPr>
              <a:t>Commentaire (en français)</a:t>
            </a:r>
            <a:endParaRPr lang="fr-FR" sz="6400" b="1" u="sng"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400"/>
              </a:spcAft>
            </a:pPr>
            <a:r>
              <a:rPr lang="fr-FR" sz="6400" dirty="0">
                <a:latin typeface="Calibri" panose="020F0502020204030204" pitchFamily="34" charset="0"/>
                <a:cs typeface="Calibri" panose="020F0502020204030204" pitchFamily="34" charset="0"/>
              </a:rPr>
              <a:t>Michel </a:t>
            </a:r>
            <a:r>
              <a:rPr lang="fr-FR" sz="6400" dirty="0" err="1">
                <a:latin typeface="Calibri" panose="020F0502020204030204" pitchFamily="34" charset="0"/>
                <a:cs typeface="Calibri" panose="020F0502020204030204" pitchFamily="34" charset="0"/>
              </a:rPr>
              <a:t>Terestchenko</a:t>
            </a:r>
            <a:r>
              <a:rPr lang="fr-FR" sz="6400" dirty="0">
                <a:latin typeface="Calibri" panose="020F0502020204030204" pitchFamily="34" charset="0"/>
                <a:cs typeface="Calibri" panose="020F0502020204030204" pitchFamily="34" charset="0"/>
              </a:rPr>
              <a:t>, </a:t>
            </a:r>
            <a:r>
              <a:rPr lang="fr-FR" sz="6400" i="1" dirty="0">
                <a:latin typeface="Calibri" panose="020F0502020204030204" pitchFamily="34" charset="0"/>
                <a:cs typeface="Calibri" panose="020F0502020204030204" pitchFamily="34" charset="0"/>
              </a:rPr>
              <a:t>Un si fragile verni d’humanité, </a:t>
            </a:r>
            <a:r>
              <a:rPr lang="fr-FR" sz="6400" dirty="0">
                <a:latin typeface="Calibri" panose="020F0502020204030204" pitchFamily="34" charset="0"/>
                <a:cs typeface="Calibri" panose="020F0502020204030204" pitchFamily="34" charset="0"/>
              </a:rPr>
              <a:t>Paris, La découverte, 2005.</a:t>
            </a:r>
          </a:p>
          <a:p>
            <a:pPr marL="0" indent="0">
              <a:lnSpc>
                <a:spcPct val="107000"/>
              </a:lnSpc>
              <a:spcAft>
                <a:spcPts val="400"/>
              </a:spcAft>
              <a:buNone/>
            </a:pPr>
            <a:r>
              <a:rPr lang="fr-FR" sz="6400" b="1" u="sng" dirty="0">
                <a:latin typeface="Calibri" panose="020F0502020204030204" pitchFamily="34" charset="0"/>
                <a:cs typeface="Calibri" panose="020F0502020204030204" pitchFamily="34" charset="0"/>
              </a:rPr>
              <a:t>Classiques en lien avec le thème de l’obéissance</a:t>
            </a:r>
          </a:p>
          <a:p>
            <a:pPr>
              <a:lnSpc>
                <a:spcPct val="107000"/>
              </a:lnSpc>
              <a:spcAft>
                <a:spcPts val="400"/>
              </a:spcAft>
            </a:pPr>
            <a:r>
              <a:rPr lang="fr-FR" sz="6400" dirty="0">
                <a:effectLst/>
                <a:latin typeface="Calibri" panose="020F0502020204030204" pitchFamily="34" charset="0"/>
                <a:ea typeface="Calibri" panose="020F0502020204030204" pitchFamily="34" charset="0"/>
                <a:cs typeface="Calibri" panose="020F0502020204030204" pitchFamily="34" charset="0"/>
              </a:rPr>
              <a:t>Christopher Browning</a:t>
            </a:r>
            <a:r>
              <a:rPr lang="fr-FR" sz="6400" dirty="0">
                <a:latin typeface="Calibri" panose="020F0502020204030204" pitchFamily="34" charset="0"/>
                <a:ea typeface="Calibri" panose="020F0502020204030204" pitchFamily="34" charset="0"/>
                <a:cs typeface="Calibri" panose="020F0502020204030204" pitchFamily="34" charset="0"/>
              </a:rPr>
              <a:t>, </a:t>
            </a:r>
            <a:r>
              <a:rPr lang="fr-FR" sz="6400" i="1" dirty="0" err="1">
                <a:latin typeface="Calibri" panose="020F0502020204030204" pitchFamily="34" charset="0"/>
                <a:ea typeface="Calibri" panose="020F0502020204030204" pitchFamily="34" charset="0"/>
                <a:cs typeface="Calibri" panose="020F0502020204030204" pitchFamily="34" charset="0"/>
              </a:rPr>
              <a:t>Ordinary</a:t>
            </a:r>
            <a:r>
              <a:rPr lang="fr-FR" sz="6400" i="1" dirty="0">
                <a:latin typeface="Calibri" panose="020F0502020204030204" pitchFamily="34" charset="0"/>
                <a:ea typeface="Calibri" panose="020F0502020204030204" pitchFamily="34" charset="0"/>
                <a:cs typeface="Calibri" panose="020F0502020204030204" pitchFamily="34" charset="0"/>
              </a:rPr>
              <a:t> Men : Reserve Police </a:t>
            </a:r>
            <a:r>
              <a:rPr lang="fr-FR" sz="6400" i="1" dirty="0" err="1">
                <a:latin typeface="Calibri" panose="020F0502020204030204" pitchFamily="34" charset="0"/>
                <a:ea typeface="Calibri" panose="020F0502020204030204" pitchFamily="34" charset="0"/>
                <a:cs typeface="Calibri" panose="020F0502020204030204" pitchFamily="34" charset="0"/>
              </a:rPr>
              <a:t>Battalion</a:t>
            </a:r>
            <a:r>
              <a:rPr lang="fr-FR" sz="6400" i="1" dirty="0">
                <a:latin typeface="Calibri" panose="020F0502020204030204" pitchFamily="34" charset="0"/>
                <a:ea typeface="Calibri" panose="020F0502020204030204" pitchFamily="34" charset="0"/>
                <a:cs typeface="Calibri" panose="020F0502020204030204" pitchFamily="34" charset="0"/>
              </a:rPr>
              <a:t> 101 and the Final Solution in </a:t>
            </a:r>
            <a:r>
              <a:rPr lang="fr-FR" sz="6400" i="1" dirty="0" err="1">
                <a:latin typeface="Calibri" panose="020F0502020204030204" pitchFamily="34" charset="0"/>
                <a:ea typeface="Calibri" panose="020F0502020204030204" pitchFamily="34" charset="0"/>
                <a:cs typeface="Calibri" panose="020F0502020204030204" pitchFamily="34" charset="0"/>
              </a:rPr>
              <a:t>Poland</a:t>
            </a:r>
            <a:r>
              <a:rPr lang="fr-FR" sz="6400" dirty="0">
                <a:latin typeface="Calibri" panose="020F0502020204030204" pitchFamily="34" charset="0"/>
                <a:ea typeface="Calibri" panose="020F0502020204030204" pitchFamily="34" charset="0"/>
                <a:cs typeface="Calibri" panose="020F0502020204030204" pitchFamily="34" charset="0"/>
              </a:rPr>
              <a:t>, New York : Harper Collins, 1992, (</a:t>
            </a:r>
            <a:r>
              <a:rPr lang="fr-FR" sz="6400" dirty="0" err="1">
                <a:latin typeface="Calibri" panose="020F0502020204030204" pitchFamily="34" charset="0"/>
                <a:ea typeface="Calibri" panose="020F0502020204030204" pitchFamily="34" charset="0"/>
                <a:cs typeface="Calibri" panose="020F0502020204030204" pitchFamily="34" charset="0"/>
              </a:rPr>
              <a:t>fr</a:t>
            </a:r>
            <a:r>
              <a:rPr lang="fr-FR" sz="6400" dirty="0">
                <a:latin typeface="Calibri" panose="020F0502020204030204" pitchFamily="34" charset="0"/>
                <a:ea typeface="Calibri" panose="020F0502020204030204" pitchFamily="34" charset="0"/>
                <a:cs typeface="Calibri" panose="020F0502020204030204" pitchFamily="34" charset="0"/>
              </a:rPr>
              <a:t>) </a:t>
            </a:r>
            <a:r>
              <a:rPr lang="fr-FR" sz="6400" i="1" dirty="0">
                <a:latin typeface="Calibri" panose="020F0502020204030204" pitchFamily="34" charset="0"/>
                <a:ea typeface="Calibri" panose="020F0502020204030204" pitchFamily="34" charset="0"/>
                <a:cs typeface="Calibri" panose="020F0502020204030204" pitchFamily="34" charset="0"/>
              </a:rPr>
              <a:t>Des hommes ordinaires. Le 101e bataillon de réserve de la police allemande et la « Solution finale » en Pologne</a:t>
            </a:r>
            <a:r>
              <a:rPr lang="fr-FR" sz="6400" dirty="0">
                <a:latin typeface="Calibri" panose="020F0502020204030204" pitchFamily="34" charset="0"/>
                <a:ea typeface="Calibri" panose="020F0502020204030204" pitchFamily="34" charset="0"/>
                <a:cs typeface="Calibri" panose="020F0502020204030204" pitchFamily="34" charset="0"/>
              </a:rPr>
              <a:t>, Paris, Les Belles Lettres, 1994 (1re éd. américaine, 1992).</a:t>
            </a:r>
            <a:endParaRPr lang="fr-FR" sz="6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400"/>
              </a:spcAft>
            </a:pPr>
            <a:r>
              <a:rPr lang="fr-FR" sz="6400" dirty="0">
                <a:effectLst/>
                <a:latin typeface="Calibri" panose="020F0502020204030204" pitchFamily="34" charset="0"/>
                <a:ea typeface="Calibri" panose="020F0502020204030204" pitchFamily="34" charset="0"/>
                <a:cs typeface="Calibri" panose="020F0502020204030204" pitchFamily="34" charset="0"/>
              </a:rPr>
              <a:t>Hannah Arendt, </a:t>
            </a:r>
            <a:r>
              <a:rPr lang="fr-FR" sz="6400" i="1" dirty="0">
                <a:effectLst/>
                <a:latin typeface="Calibri" panose="020F0502020204030204" pitchFamily="34" charset="0"/>
                <a:ea typeface="Calibri" panose="020F0502020204030204" pitchFamily="34" charset="0"/>
                <a:cs typeface="Calibri" panose="020F0502020204030204" pitchFamily="34" charset="0"/>
              </a:rPr>
              <a:t>Eichmann à Jérusalem. Rapport sur la banalité du mal </a:t>
            </a:r>
            <a:r>
              <a:rPr lang="fr-FR" sz="6400" dirty="0">
                <a:effectLst/>
                <a:latin typeface="Calibri" panose="020F0502020204030204" pitchFamily="34" charset="0"/>
                <a:ea typeface="Calibri" panose="020F0502020204030204" pitchFamily="34" charset="0"/>
                <a:cs typeface="Calibri" panose="020F0502020204030204" pitchFamily="34" charset="0"/>
              </a:rPr>
              <a:t>(1963), trad. A. Guérin, Paris, Gallimard, 1966 ; revue par Michelle-Irène </a:t>
            </a:r>
            <a:r>
              <a:rPr lang="fr-FR" sz="6400" dirty="0" err="1">
                <a:effectLst/>
                <a:latin typeface="Calibri" panose="020F0502020204030204" pitchFamily="34" charset="0"/>
                <a:ea typeface="Calibri" panose="020F0502020204030204" pitchFamily="34" charset="0"/>
                <a:cs typeface="Calibri" panose="020F0502020204030204" pitchFamily="34" charset="0"/>
              </a:rPr>
              <a:t>Brudny</a:t>
            </a:r>
            <a:r>
              <a:rPr lang="fr-FR" sz="6400" dirty="0">
                <a:effectLst/>
                <a:latin typeface="Calibri" panose="020F0502020204030204" pitchFamily="34" charset="0"/>
                <a:ea typeface="Calibri" panose="020F0502020204030204" pitchFamily="34" charset="0"/>
                <a:cs typeface="Calibri" panose="020F0502020204030204" pitchFamily="34" charset="0"/>
              </a:rPr>
              <a:t> de Launay, Paris, Gallimard, coll. « Folio Histoire », 1991</a:t>
            </a:r>
            <a:endParaRPr lang="fr-FR" sz="6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400"/>
              </a:spcAft>
            </a:pPr>
            <a:r>
              <a:rPr lang="fr-FR" sz="6400" dirty="0">
                <a:effectLst/>
                <a:latin typeface="Calibri" panose="020F0502020204030204" pitchFamily="34" charset="0"/>
                <a:ea typeface="Calibri" panose="020F0502020204030204" pitchFamily="34" charset="0"/>
                <a:cs typeface="Calibri" panose="020F0502020204030204" pitchFamily="34" charset="0"/>
              </a:rPr>
              <a:t>Etienne De la Boétie,</a:t>
            </a:r>
            <a:r>
              <a:rPr lang="fr-FR" sz="6400" dirty="0">
                <a:latin typeface="Calibri" panose="020F0502020204030204" pitchFamily="34" charset="0"/>
                <a:ea typeface="Calibri" panose="020F0502020204030204" pitchFamily="34" charset="0"/>
                <a:cs typeface="Calibri" panose="020F0502020204030204" pitchFamily="34" charset="0"/>
              </a:rPr>
              <a:t> </a:t>
            </a:r>
            <a:r>
              <a:rPr lang="fr-FR" sz="6400" i="1" dirty="0">
                <a:latin typeface="Calibri" panose="020F0502020204030204" pitchFamily="34" charset="0"/>
                <a:ea typeface="Calibri" panose="020F0502020204030204" pitchFamily="34" charset="0"/>
                <a:cs typeface="Calibri" panose="020F0502020204030204" pitchFamily="34" charset="0"/>
              </a:rPr>
              <a:t>Discours sur la servitude volontaire  </a:t>
            </a:r>
            <a:r>
              <a:rPr lang="fr-FR" sz="6400" dirty="0">
                <a:latin typeface="Calibri" panose="020F0502020204030204" pitchFamily="34" charset="0"/>
                <a:ea typeface="Calibri" panose="020F0502020204030204" pitchFamily="34" charset="0"/>
                <a:cs typeface="Calibri" panose="020F0502020204030204" pitchFamily="34" charset="0"/>
              </a:rPr>
              <a:t>(1576), Paris, Petite Bibliothèque Payot, 2002.</a:t>
            </a:r>
            <a:endParaRPr lang="fr-FR" sz="64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08710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L’expérience de Milgram : l’expérience simulée</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67246" y="2311477"/>
            <a:ext cx="9708995" cy="4067063"/>
          </a:xfrm>
        </p:spPr>
        <p:txBody>
          <a:bodyPr anchor="ctr">
            <a:normAutofit fontScale="92500" lnSpcReduction="10000"/>
          </a:bodyPr>
          <a:lstStyle/>
          <a:p>
            <a:r>
              <a:rPr lang="fr-FR" sz="2000" dirty="0">
                <a:effectLst/>
                <a:latin typeface="Calibri" panose="020F0502020204030204" pitchFamily="34" charset="0"/>
                <a:ea typeface="Calibri" panose="020F0502020204030204" pitchFamily="34" charset="0"/>
                <a:cs typeface="Calibri" panose="020F0502020204030204" pitchFamily="34" charset="0"/>
              </a:rPr>
              <a:t>Le motif : </a:t>
            </a:r>
            <a:r>
              <a:rPr lang="fr-FR" sz="2000" dirty="0">
                <a:latin typeface="Calibri" panose="020F0502020204030204" pitchFamily="34" charset="0"/>
                <a:ea typeface="Calibri" panose="020F0502020204030204" pitchFamily="34" charset="0"/>
                <a:cs typeface="Calibri" panose="020F0502020204030204" pitchFamily="34" charset="0"/>
              </a:rPr>
              <a:t>o</a:t>
            </a:r>
            <a:r>
              <a:rPr lang="fr-FR" sz="2000" dirty="0">
                <a:effectLst/>
                <a:latin typeface="Calibri" panose="020F0502020204030204" pitchFamily="34" charset="0"/>
                <a:ea typeface="Calibri" panose="020F0502020204030204" pitchFamily="34" charset="0"/>
                <a:cs typeface="Calibri" panose="020F0502020204030204" pitchFamily="34" charset="0"/>
              </a:rPr>
              <a:t>n recrute des sujets et on leur fait croire qu’ils vont participer à une </a:t>
            </a:r>
            <a:r>
              <a:rPr lang="fr-FR" sz="2000" b="1" dirty="0">
                <a:effectLst/>
                <a:latin typeface="Calibri" panose="020F0502020204030204" pitchFamily="34" charset="0"/>
                <a:ea typeface="Calibri" panose="020F0502020204030204" pitchFamily="34" charset="0"/>
                <a:cs typeface="Calibri" panose="020F0502020204030204" pitchFamily="34" charset="0"/>
              </a:rPr>
              <a:t>étude sur l’impact de la punition sur la mémorisation, </a:t>
            </a:r>
            <a:r>
              <a:rPr lang="fr-FR" sz="2000" dirty="0">
                <a:effectLst/>
                <a:latin typeface="Calibri" panose="020F0502020204030204" pitchFamily="34" charset="0"/>
                <a:ea typeface="Calibri" panose="020F0502020204030204" pitchFamily="34" charset="0"/>
                <a:cs typeface="Calibri" panose="020F0502020204030204" pitchFamily="34" charset="0"/>
              </a:rPr>
              <a:t>dans un laboratoire de la prestigieuse université de Yale.</a:t>
            </a:r>
          </a:p>
          <a:p>
            <a:r>
              <a:rPr lang="fr-FR" sz="2000" dirty="0">
                <a:effectLst/>
                <a:latin typeface="Calibri" panose="020F0502020204030204" pitchFamily="34" charset="0"/>
                <a:ea typeface="Calibri" panose="020F0502020204030204" pitchFamily="34" charset="0"/>
                <a:cs typeface="Calibri" panose="020F0502020204030204" pitchFamily="34" charset="0"/>
              </a:rPr>
              <a:t>Le dispositif : chaque sujet tire au hasard un rôle (entre le professeur et l’élève) mais le tirage étant truqué, le sujet « naïf » est toujours professeur. L’expérimentateur demande au professeur de faire apprendre des paires de mots à l’élève (qui est toujours un complice de l’expérience). Si l’élève se trompe, le professeur doit lui infliger un choc électrique croissant allant de 15 à 450 volts (il est clairement inscrit danger pour les dernières manipulations).</a:t>
            </a:r>
          </a:p>
          <a:p>
            <a:r>
              <a:rPr lang="fr-FR" sz="2000" dirty="0">
                <a:effectLst/>
                <a:latin typeface="Calibri" panose="020F0502020204030204" pitchFamily="34" charset="0"/>
                <a:ea typeface="Calibri" panose="020F0502020204030204" pitchFamily="34" charset="0"/>
                <a:cs typeface="Calibri" panose="020F0502020204030204" pitchFamily="34" charset="0"/>
              </a:rPr>
              <a:t>Dans la variante de référence, l’expérimentateur et le professeur sont dans une pièce séparée de l’élève compère : il n’y a pas de contacts visuels entre le professeur et l’élève, mais ils peuvent se parler et s’entendre.</a:t>
            </a:r>
          </a:p>
          <a:p>
            <a:r>
              <a:rPr lang="fr-FR" sz="2000" dirty="0">
                <a:effectLst/>
                <a:latin typeface="Calibri" panose="020F0502020204030204" pitchFamily="34" charset="0"/>
                <a:ea typeface="Calibri" panose="020F0502020204030204" pitchFamily="34" charset="0"/>
                <a:cs typeface="Calibri" panose="020F0502020204030204" pitchFamily="34" charset="0"/>
              </a:rPr>
              <a:t>Les chocs sont fictifs et la douleur est simulée par le compère avec un protocole spécifique en fonction du voltage : gémissements, plaintes, cris, hurlements, demande d’arrêt de l’expérience, refus de coopérer, perte de conscience.</a:t>
            </a:r>
            <a:endParaRPr lang="fr-FR"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fr-FR" sz="1700" dirty="0"/>
          </a:p>
        </p:txBody>
      </p:sp>
      <p:sp>
        <p:nvSpPr>
          <p:cNvPr id="11" name="object 10">
            <a:extLst>
              <a:ext uri="{FF2B5EF4-FFF2-40B4-BE49-F238E27FC236}">
                <a16:creationId xmlns:a16="http://schemas.microsoft.com/office/drawing/2014/main" id="{ACFA6A50-1340-4007-9EF8-06E10A7D08CE}"/>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9A79682B-811B-4B46-AAEF-53ED2D05BF2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105EA3BD-DED2-4D9B-B9B6-C05EDB2C03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3286812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L’expérience de Milgram : l’expérience réelle</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67624" y="2490436"/>
            <a:ext cx="9708995" cy="3888104"/>
          </a:xfrm>
        </p:spPr>
        <p:txBody>
          <a:bodyPr anchor="ctr">
            <a:normAutofit/>
          </a:bodyPr>
          <a:lstStyle/>
          <a:p>
            <a:pPr>
              <a:spcAft>
                <a:spcPts val="800"/>
              </a:spcAft>
            </a:pPr>
            <a:r>
              <a:rPr lang="fr-FR" sz="2000" dirty="0">
                <a:effectLst/>
                <a:latin typeface="Calibri" panose="020F0502020204030204" pitchFamily="34" charset="0"/>
                <a:ea typeface="Calibri" panose="020F0502020204030204" pitchFamily="34" charset="0"/>
                <a:cs typeface="Calibri" panose="020F0502020204030204" pitchFamily="34" charset="0"/>
              </a:rPr>
              <a:t>L’expérience réelle est de mesurer </a:t>
            </a:r>
            <a:r>
              <a:rPr lang="fr-FR" sz="2000" b="1" dirty="0">
                <a:effectLst/>
                <a:latin typeface="Calibri" panose="020F0502020204030204" pitchFamily="34" charset="0"/>
                <a:ea typeface="Calibri" panose="020F0502020204030204" pitchFamily="34" charset="0"/>
                <a:cs typeface="Calibri" panose="020F0502020204030204" pitchFamily="34" charset="0"/>
              </a:rPr>
              <a:t>l’impact de l’autorité </a:t>
            </a:r>
            <a:r>
              <a:rPr lang="fr-FR" sz="2000" dirty="0">
                <a:effectLst/>
                <a:latin typeface="Calibri" panose="020F0502020204030204" pitchFamily="34" charset="0"/>
                <a:ea typeface="Calibri" panose="020F0502020204030204" pitchFamily="34" charset="0"/>
                <a:cs typeface="Calibri" panose="020F0502020204030204" pitchFamily="34" charset="0"/>
              </a:rPr>
              <a:t>de l’expérimentateur sur le seul et vrai sujet (professeur).</a:t>
            </a:r>
          </a:p>
          <a:p>
            <a:pPr>
              <a:spcAft>
                <a:spcPts val="800"/>
              </a:spcAft>
            </a:pPr>
            <a:r>
              <a:rPr lang="fr-FR" sz="2000" dirty="0">
                <a:effectLst/>
                <a:latin typeface="Calibri" panose="020F0502020204030204" pitchFamily="34" charset="0"/>
                <a:ea typeface="Calibri" panose="020F0502020204030204" pitchFamily="34" charset="0"/>
                <a:cs typeface="Calibri" panose="020F0502020204030204" pitchFamily="34" charset="0"/>
              </a:rPr>
              <a:t>L’expérience est arrêtée si le sujet inflige à l’élève compère 3 décharges maximales qualifiées de dangereuses ou à la suite d’une demande répétée de ne pas continuer l’expérience.</a:t>
            </a:r>
          </a:p>
          <a:p>
            <a:pPr>
              <a:spcAft>
                <a:spcPts val="800"/>
              </a:spcAft>
            </a:pPr>
            <a:r>
              <a:rPr lang="fr-FR" sz="2000" dirty="0">
                <a:effectLst/>
                <a:latin typeface="Calibri" panose="020F0502020204030204" pitchFamily="34" charset="0"/>
                <a:ea typeface="Calibri" panose="020F0502020204030204" pitchFamily="34" charset="0"/>
                <a:cs typeface="Calibri" panose="020F0502020204030204" pitchFamily="34" charset="0"/>
              </a:rPr>
              <a:t>Si le sujet « naïf » s’inquiète ostensiblement du déroulement de l’activité, l’expérimentateur lui affirme en premier lieu que l’expérience doit être terminée (l’expérimentateur encourage le sujet à continuer). Si le sujet insiste dans sa démarche ambivalente, l’expérimentateur lui assure qu’il prendra la responsabilité des conséquences de l’expérience. Deux autres refus entraînent alors l’arrêt complet de l’expérience.</a:t>
            </a:r>
            <a:endParaRPr lang="fr-FR"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fr-FR"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object 10">
            <a:extLst>
              <a:ext uri="{FF2B5EF4-FFF2-40B4-BE49-F238E27FC236}">
                <a16:creationId xmlns:a16="http://schemas.microsoft.com/office/drawing/2014/main" id="{2626B6D2-0345-4F8C-8DD4-DF62D6700AD6}"/>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013ACD0A-5F1D-4F8C-B5E6-55607C733F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53FADFAB-31E4-4EE8-9073-BA701381711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1325191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1"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B48E4691-6AC8-4E20-BE9E-1E92CBA48BE8}"/>
              </a:ext>
            </a:extLst>
          </p:cNvPr>
          <p:cNvSpPr>
            <a:spLocks noGrp="1"/>
          </p:cNvSpPr>
          <p:nvPr>
            <p:ph type="title"/>
          </p:nvPr>
        </p:nvSpPr>
        <p:spPr>
          <a:xfrm>
            <a:off x="1098468" y="885651"/>
            <a:ext cx="3229803" cy="4624603"/>
          </a:xfrm>
        </p:spPr>
        <p:txBody>
          <a:bodyPr>
            <a:normAutofit/>
          </a:bodyPr>
          <a:lstStyle/>
          <a:p>
            <a:r>
              <a:rPr lang="fr-FR">
                <a:solidFill>
                  <a:srgbClr val="FFFFFF"/>
                </a:solidFill>
              </a:rPr>
              <a:t>L’expérience de Milgram : les résultats</a:t>
            </a:r>
          </a:p>
        </p:txBody>
      </p:sp>
      <p:sp>
        <p:nvSpPr>
          <p:cNvPr id="3" name="Espace réservé du contenu 2">
            <a:extLst>
              <a:ext uri="{FF2B5EF4-FFF2-40B4-BE49-F238E27FC236}">
                <a16:creationId xmlns:a16="http://schemas.microsoft.com/office/drawing/2014/main" id="{FFB13ADD-8646-4DFB-A623-170168018EE4}"/>
              </a:ext>
            </a:extLst>
          </p:cNvPr>
          <p:cNvSpPr>
            <a:spLocks noGrp="1"/>
          </p:cNvSpPr>
          <p:nvPr>
            <p:ph idx="1"/>
          </p:nvPr>
        </p:nvSpPr>
        <p:spPr>
          <a:xfrm>
            <a:off x="4978708" y="885651"/>
            <a:ext cx="6525220" cy="4616849"/>
          </a:xfrm>
        </p:spPr>
        <p:txBody>
          <a:bodyPr anchor="ctr">
            <a:normAutofit/>
          </a:bodyPr>
          <a:lstStyle/>
          <a:p>
            <a:r>
              <a:rPr lang="fr-FR" sz="2400" i="1"/>
              <a:t>Quels sont à votre avis les résultats de cette expérience ?</a:t>
            </a:r>
          </a:p>
        </p:txBody>
      </p:sp>
      <p:sp>
        <p:nvSpPr>
          <p:cNvPr id="9" name="object 10">
            <a:extLst>
              <a:ext uri="{FF2B5EF4-FFF2-40B4-BE49-F238E27FC236}">
                <a16:creationId xmlns:a16="http://schemas.microsoft.com/office/drawing/2014/main" id="{293FC501-6E92-4FDA-B358-D4CBE2CDB4E6}"/>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4" name="Image 13">
            <a:extLst>
              <a:ext uri="{FF2B5EF4-FFF2-40B4-BE49-F238E27FC236}">
                <a16:creationId xmlns:a16="http://schemas.microsoft.com/office/drawing/2014/main" id="{24B70E37-84D6-459C-BB51-7DD19D14AAD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56ACAD3B-EFB8-4C53-8099-1FDFB06C063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40937659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dirty="0">
                <a:solidFill>
                  <a:srgbClr val="FFFFFF"/>
                </a:solidFill>
              </a:rPr>
              <a:t>L’expérience de Milgram : les prédictions des spécialistes interrogés</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316765" y="2378076"/>
            <a:ext cx="9708995" cy="3380283"/>
          </a:xfrm>
        </p:spPr>
        <p:txBody>
          <a:bodyPr anchor="ctr">
            <a:noAutofit/>
          </a:bodyPr>
          <a:lstStyle/>
          <a:p>
            <a:pPr>
              <a:spcAft>
                <a:spcPts val="800"/>
              </a:spcAft>
            </a:pPr>
            <a:r>
              <a:rPr lang="fr-FR" sz="2200" dirty="0">
                <a:effectLst/>
                <a:latin typeface="Calibri" panose="020F0502020204030204" pitchFamily="34" charset="0"/>
                <a:ea typeface="Calibri" panose="020F0502020204030204" pitchFamily="34" charset="0"/>
                <a:cs typeface="Calibri" panose="020F0502020204030204" pitchFamily="34" charset="0"/>
              </a:rPr>
              <a:t>Milgram a fait une enquête préalable auprès de professionnels du comportement humain : ils étaient </a:t>
            </a:r>
            <a:r>
              <a:rPr lang="fr-FR" sz="2200" b="1" dirty="0">
                <a:effectLst/>
                <a:latin typeface="Calibri" panose="020F0502020204030204" pitchFamily="34" charset="0"/>
                <a:ea typeface="Calibri" panose="020F0502020204030204" pitchFamily="34" charset="0"/>
                <a:cs typeface="Calibri" panose="020F0502020204030204" pitchFamily="34" charset="0"/>
              </a:rPr>
              <a:t>tous unanimes pour dire que la majorité des sujets refuseraient d’obéir </a:t>
            </a:r>
            <a:r>
              <a:rPr lang="fr-FR" sz="2200" dirty="0">
                <a:effectLst/>
                <a:latin typeface="Calibri" panose="020F0502020204030204" pitchFamily="34" charset="0"/>
                <a:ea typeface="Calibri" panose="020F0502020204030204" pitchFamily="34" charset="0"/>
                <a:cs typeface="Calibri" panose="020F0502020204030204" pitchFamily="34" charset="0"/>
              </a:rPr>
              <a:t>(administrer les chocs), mais qu’on pourrait avoir quelques cas particuliers (cas pathologiques), estimés à un pourcentage très faible de l’échantillon qui pourraient infliger le maximum de chocs électriques (pourcentage des personnalités à tendance sadique).</a:t>
            </a:r>
          </a:p>
          <a:p>
            <a:pPr>
              <a:spcAft>
                <a:spcPts val="800"/>
              </a:spcAft>
            </a:pPr>
            <a:r>
              <a:rPr lang="fr-FR" sz="2200" dirty="0">
                <a:latin typeface="Calibri" panose="020F0502020204030204" pitchFamily="34" charset="0"/>
                <a:ea typeface="Calibri" panose="020F0502020204030204" pitchFamily="34" charset="0"/>
                <a:cs typeface="Calibri" panose="020F0502020204030204" pitchFamily="34" charset="0"/>
              </a:rPr>
              <a:t>Le présupposé était triple : 1) les gens ne sont nullement enclins à faire souffrir un innocent ; 2) en l’absence de coercition, le sujet reste libre et maître de ses actes, 3) seul le « moi profond » décide de ses actions (voir </a:t>
            </a:r>
            <a:r>
              <a:rPr lang="fr-FR" sz="2200" dirty="0" err="1">
                <a:latin typeface="Calibri" panose="020F0502020204030204" pitchFamily="34" charset="0"/>
                <a:ea typeface="Calibri" panose="020F0502020204030204" pitchFamily="34" charset="0"/>
                <a:cs typeface="Calibri" panose="020F0502020204030204" pitchFamily="34" charset="0"/>
              </a:rPr>
              <a:t>Terestchenko</a:t>
            </a:r>
            <a:r>
              <a:rPr lang="fr-FR" sz="2200" dirty="0">
                <a:latin typeface="Calibri" panose="020F0502020204030204" pitchFamily="34" charset="0"/>
                <a:ea typeface="Calibri" panose="020F0502020204030204" pitchFamily="34" charset="0"/>
                <a:cs typeface="Calibri" panose="020F0502020204030204" pitchFamily="34" charset="0"/>
              </a:rPr>
              <a:t> et Milgram).</a:t>
            </a:r>
          </a:p>
          <a:p>
            <a:pPr lvl="1">
              <a:spcAft>
                <a:spcPts val="800"/>
              </a:spcAft>
            </a:pP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object 10">
            <a:extLst>
              <a:ext uri="{FF2B5EF4-FFF2-40B4-BE49-F238E27FC236}">
                <a16:creationId xmlns:a16="http://schemas.microsoft.com/office/drawing/2014/main" id="{CA6DC418-0571-4A58-B3AE-C6508DC06EDA}"/>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24AB7CE8-C57D-4959-83A1-B1AB8ED0BC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952FC631-25BC-4C3F-A214-659615DF2E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724622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238874E9-44EE-44E2-8023-2C18065A46C7}"/>
              </a:ext>
            </a:extLst>
          </p:cNvPr>
          <p:cNvSpPr>
            <a:spLocks noGrp="1"/>
          </p:cNvSpPr>
          <p:nvPr>
            <p:ph type="title"/>
          </p:nvPr>
        </p:nvSpPr>
        <p:spPr>
          <a:xfrm>
            <a:off x="958506" y="800392"/>
            <a:ext cx="10264697" cy="1212102"/>
          </a:xfrm>
        </p:spPr>
        <p:txBody>
          <a:bodyPr>
            <a:normAutofit/>
          </a:bodyPr>
          <a:lstStyle/>
          <a:p>
            <a:r>
              <a:rPr lang="fr-FR" sz="4000">
                <a:solidFill>
                  <a:srgbClr val="FFFFFF"/>
                </a:solidFill>
              </a:rPr>
              <a:t>L’expérience de Milgram : les résultats</a:t>
            </a:r>
          </a:p>
        </p:txBody>
      </p:sp>
      <p:sp>
        <p:nvSpPr>
          <p:cNvPr id="3" name="Espace réservé du contenu 2">
            <a:extLst>
              <a:ext uri="{FF2B5EF4-FFF2-40B4-BE49-F238E27FC236}">
                <a16:creationId xmlns:a16="http://schemas.microsoft.com/office/drawing/2014/main" id="{592FFD01-624C-46FB-8E7B-13BDE4B97794}"/>
              </a:ext>
            </a:extLst>
          </p:cNvPr>
          <p:cNvSpPr>
            <a:spLocks noGrp="1"/>
          </p:cNvSpPr>
          <p:nvPr>
            <p:ph idx="1"/>
          </p:nvPr>
        </p:nvSpPr>
        <p:spPr>
          <a:xfrm>
            <a:off x="1163571" y="2177170"/>
            <a:ext cx="9708995" cy="2831597"/>
          </a:xfrm>
        </p:spPr>
        <p:txBody>
          <a:bodyPr anchor="ctr">
            <a:noAutofit/>
          </a:bodyPr>
          <a:lstStyle/>
          <a:p>
            <a:pPr>
              <a:spcAft>
                <a:spcPts val="800"/>
              </a:spcAft>
            </a:pPr>
            <a:r>
              <a:rPr lang="fr-FR" sz="2200" dirty="0">
                <a:effectLst/>
                <a:latin typeface="Calibri" panose="020F0502020204030204" pitchFamily="34" charset="0"/>
                <a:ea typeface="Calibri" panose="020F0502020204030204" pitchFamily="34" charset="0"/>
                <a:cs typeface="Calibri" panose="020F0502020204030204" pitchFamily="34" charset="0"/>
              </a:rPr>
              <a:t>Résultats : près de 65% des sujets infligent les décharges maximales (dangereuses voire mortelles), sous la pression d’une autorité exigeant de poursuivre l’expérience et malgré les protestations de la « victime ».</a:t>
            </a:r>
          </a:p>
          <a:p>
            <a:pPr>
              <a:spcAft>
                <a:spcPts val="800"/>
              </a:spcAft>
            </a:pPr>
            <a:r>
              <a:rPr lang="fr-FR" sz="2200" dirty="0">
                <a:latin typeface="Calibri" panose="020F0502020204030204" pitchFamily="34" charset="0"/>
                <a:ea typeface="Calibri" panose="020F0502020204030204" pitchFamily="34" charset="0"/>
                <a:cs typeface="Calibri" panose="020F0502020204030204" pitchFamily="34" charset="0"/>
              </a:rPr>
              <a:t>Attention : nous verrons qu’il faut interpréter ces résultats avec une certaine prudence méthodologique, ils sont aujourd’hui considérés par certains comme sujets à caution.</a:t>
            </a:r>
            <a:endParaRPr lang="fr-FR" sz="2200" dirty="0"/>
          </a:p>
        </p:txBody>
      </p:sp>
      <p:sp>
        <p:nvSpPr>
          <p:cNvPr id="11" name="object 10">
            <a:extLst>
              <a:ext uri="{FF2B5EF4-FFF2-40B4-BE49-F238E27FC236}">
                <a16:creationId xmlns:a16="http://schemas.microsoft.com/office/drawing/2014/main" id="{CA6DC418-0571-4A58-B3AE-C6508DC06EDA}"/>
              </a:ext>
            </a:extLst>
          </p:cNvPr>
          <p:cNvSpPr txBox="1">
            <a:spLocks noGrp="1"/>
          </p:cNvSpPr>
          <p:nvPr>
            <p:ph type="ftr" sz="quarter" idx="11"/>
          </p:nvPr>
        </p:nvSpPr>
        <p:spPr>
          <a:xfrm>
            <a:off x="4041374" y="6472450"/>
            <a:ext cx="4114800" cy="189796"/>
          </a:xfrm>
          <a:prstGeom prst="rect">
            <a:avLst/>
          </a:prstGeom>
        </p:spPr>
        <p:txBody>
          <a:bodyPr vert="horz" wrap="square" lIns="0" tIns="5080" rIns="0" bIns="0" rtlCol="0" anchor="ctr">
            <a:spAutoFit/>
          </a:bodyPr>
          <a:lstStyle/>
          <a:p>
            <a:pPr marL="12700">
              <a:spcBef>
                <a:spcPts val="40"/>
              </a:spcBef>
            </a:pPr>
            <a:r>
              <a:rPr lang="fr-FR" spc="-60" dirty="0">
                <a:solidFill>
                  <a:srgbClr val="002060"/>
                </a:solidFill>
              </a:rPr>
              <a:t>Pole Humanités Design Département des Relations Humaines</a:t>
            </a:r>
            <a:endParaRPr spc="-100" dirty="0">
              <a:solidFill>
                <a:srgbClr val="002060"/>
              </a:solidFill>
            </a:endParaRPr>
          </a:p>
        </p:txBody>
      </p:sp>
      <p:pic>
        <p:nvPicPr>
          <p:cNvPr id="13" name="Image 12">
            <a:extLst>
              <a:ext uri="{FF2B5EF4-FFF2-40B4-BE49-F238E27FC236}">
                <a16:creationId xmlns:a16="http://schemas.microsoft.com/office/drawing/2014/main" id="{24AB7CE8-C57D-4959-83A1-B1AB8ED0BC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4" y="32090"/>
            <a:ext cx="1299102" cy="686750"/>
          </a:xfrm>
          <a:prstGeom prst="rect">
            <a:avLst/>
          </a:prstGeom>
        </p:spPr>
      </p:pic>
      <p:pic>
        <p:nvPicPr>
          <p:cNvPr id="15" name="Image 14">
            <a:extLst>
              <a:ext uri="{FF2B5EF4-FFF2-40B4-BE49-F238E27FC236}">
                <a16:creationId xmlns:a16="http://schemas.microsoft.com/office/drawing/2014/main" id="{952FC631-25BC-4C3F-A214-659615DF2EC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72600" y="6123941"/>
            <a:ext cx="1938531" cy="640149"/>
          </a:xfrm>
          <a:prstGeom prst="rect">
            <a:avLst/>
          </a:prstGeom>
        </p:spPr>
      </p:pic>
    </p:spTree>
    <p:extLst>
      <p:ext uri="{BB962C8B-B14F-4D97-AF65-F5344CB8AC3E}">
        <p14:creationId xmlns:p14="http://schemas.microsoft.com/office/powerpoint/2010/main" val="770926628"/>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BBBBB44617C9D41B212B2E264D58958" ma:contentTypeVersion="4" ma:contentTypeDescription="Crée un document." ma:contentTypeScope="" ma:versionID="d918869b6b1e82fc294c3fd81e1d5a57">
  <xsd:schema xmlns:xsd="http://www.w3.org/2001/XMLSchema" xmlns:xs="http://www.w3.org/2001/XMLSchema" xmlns:p="http://schemas.microsoft.com/office/2006/metadata/properties" xmlns:ns2="e44605a1-2ceb-48c5-9784-b5005a007fc4" targetNamespace="http://schemas.microsoft.com/office/2006/metadata/properties" ma:root="true" ma:fieldsID="e4fbadf0f91d9f954b914dcf48a6abec" ns2:_="">
    <xsd:import namespace="e44605a1-2ceb-48c5-9784-b5005a007fc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4605a1-2ceb-48c5-9784-b5005a007fc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ED16D6-E9E5-4AF1-B590-DCD1885A7761}"/>
</file>

<file path=customXml/itemProps2.xml><?xml version="1.0" encoding="utf-8"?>
<ds:datastoreItem xmlns:ds="http://schemas.openxmlformats.org/officeDocument/2006/customXml" ds:itemID="{38E14CC5-DC1E-4E05-B295-2662DDE0AD40}">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DC426D2F-3519-40F3-A8F7-18D13574B6E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4700</TotalTime>
  <Words>4269</Words>
  <Application>Microsoft Office PowerPoint</Application>
  <PresentationFormat>Grand écran</PresentationFormat>
  <Paragraphs>283</Paragraphs>
  <Slides>47</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47</vt:i4>
      </vt:variant>
    </vt:vector>
  </HeadingPairs>
  <TitlesOfParts>
    <vt:vector size="55" baseType="lpstr">
      <vt:lpstr>Arial</vt:lpstr>
      <vt:lpstr>Calibri</vt:lpstr>
      <vt:lpstr>Calibri Light</vt:lpstr>
      <vt:lpstr>Gotham Medium</vt:lpstr>
      <vt:lpstr>Symbol</vt:lpstr>
      <vt:lpstr>Times New Roman</vt:lpstr>
      <vt:lpstr>Wingdings</vt:lpstr>
      <vt:lpstr>Thème Office</vt:lpstr>
      <vt:lpstr>Ethique et sciences</vt:lpstr>
      <vt:lpstr>Présentation PowerPoint</vt:lpstr>
      <vt:lpstr>Une représentation cinématographique de l’expérience de Milgram</vt:lpstr>
      <vt:lpstr>L’expérience de Milgram</vt:lpstr>
      <vt:lpstr>L’expérience de Milgram : l’expérience simulée</vt:lpstr>
      <vt:lpstr>L’expérience de Milgram : l’expérience réelle</vt:lpstr>
      <vt:lpstr>L’expérience de Milgram : les résultats</vt:lpstr>
      <vt:lpstr>L’expérience de Milgram : les prédictions des spécialistes interrogés</vt:lpstr>
      <vt:lpstr>L’expérience de Milgram : les résultats</vt:lpstr>
      <vt:lpstr>L’expérience de Milgram : les résultats</vt:lpstr>
      <vt:lpstr>L’expérience de Milgram : les résultats</vt:lpstr>
      <vt:lpstr>L’expérience de Milgram : les résultats</vt:lpstr>
      <vt:lpstr>L’expérience de Milgram : les résultats</vt:lpstr>
      <vt:lpstr>L’expérience de Milgram : les résultats</vt:lpstr>
      <vt:lpstr>L’expérience de Milgram : les résultats</vt:lpstr>
      <vt:lpstr>Les enseignements des résultats</vt:lpstr>
      <vt:lpstr>Premières remarques sur les résultats : l’hypothèse de la cruauté intrinsèque est réfutée</vt:lpstr>
      <vt:lpstr>Premières remarques sur les résultats : l’obéissance est favorisée par la cohésion groupale</vt:lpstr>
      <vt:lpstr>L’analyse des résultats</vt:lpstr>
      <vt:lpstr>Présentation PowerPoint</vt:lpstr>
      <vt:lpstr>Explication des résultats : la question de l’obéissance (1/2)</vt:lpstr>
      <vt:lpstr>Explication des résultats : la question de l’obéissance (2/2)</vt:lpstr>
      <vt:lpstr>« Etat agentique » vs. « état autonome »</vt:lpstr>
      <vt:lpstr>« Etat agentique » vs. « état autonome »</vt:lpstr>
      <vt:lpstr>« Etat agentique » vs. « état autonome »</vt:lpstr>
      <vt:lpstr>La croyance en la légitimité de l’autorité</vt:lpstr>
      <vt:lpstr>La soumission à l’autorité comme rationalité groupale</vt:lpstr>
      <vt:lpstr>La cohérence entre soi et le groupe</vt:lpstr>
      <vt:lpstr>Présentation PowerPoint</vt:lpstr>
      <vt:lpstr>L’obéissance dans la société actuelle</vt:lpstr>
      <vt:lpstr>Le phénomène bureaucratique</vt:lpstr>
      <vt:lpstr>La question du mal </vt:lpstr>
      <vt:lpstr>L’hypothèse de Hannah Arendt : la « banalité du mal » (1/2)</vt:lpstr>
      <vt:lpstr>L’hypothèse de Hannah Arendt : la « banalité du mal » (2/2)</vt:lpstr>
      <vt:lpstr>L’enjeu économique</vt:lpstr>
      <vt:lpstr>Enjeux liés au contexte socioéconomique</vt:lpstr>
      <vt:lpstr>L’acceptabilité morale du protocole</vt:lpstr>
      <vt:lpstr>L’acceptabilité morale du protocole</vt:lpstr>
      <vt:lpstr>L’acceptabilité morale du protocole</vt:lpstr>
      <vt:lpstr>L’éthique du chercheur</vt:lpstr>
      <vt:lpstr>La question de l’éthique du chercheur (1/2)</vt:lpstr>
      <vt:lpstr>La question de l’éthique du chercheur (2/2)</vt:lpstr>
      <vt:lpstr>Quels enseignements éthiques en retenir ?</vt:lpstr>
      <vt:lpstr>Quels enseignements éthiques ? (1/2)</vt:lpstr>
      <vt:lpstr>Quels enseignements éthiques ? (2/2)</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Alexis Weinberg</dc:creator>
  <cp:lastModifiedBy>Pierre Plancoulaine</cp:lastModifiedBy>
  <cp:revision>161</cp:revision>
  <dcterms:created xsi:type="dcterms:W3CDTF">2021-01-22T13:41:31Z</dcterms:created>
  <dcterms:modified xsi:type="dcterms:W3CDTF">2024-10-09T14:14:35Z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0x0101004BBBBB44617C9D41B212B2E264D58958</vt:lpwstr>
  </property>
</Properties>
</file>

<file path=docProps/thumbnail.jpeg>
</file>